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913922-B25F-42A6-AE5D-7EA89F97FCA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92AEA456-BE33-4656-8411-1538E19B05F7}">
      <dgm:prSet/>
      <dgm:spPr/>
      <dgm:t>
        <a:bodyPr/>
        <a:lstStyle/>
        <a:p>
          <a:r>
            <a:rPr lang="en-US" dirty="0"/>
            <a:t>PERKEMBANGAN ILMU PENGETAHUAN BIDANG SEJARAH DAN KEBUDAYAAN ISLAM YANG INTERDISIPLINER DAN TRANSDISIPLINER</a:t>
          </a:r>
        </a:p>
      </dgm:t>
    </dgm:pt>
    <dgm:pt modelId="{DCB10582-B1B9-476F-A546-B3CF36F12EFC}" type="parTrans" cxnId="{3427AE47-44E1-458B-BE02-53EDF196A380}">
      <dgm:prSet/>
      <dgm:spPr/>
      <dgm:t>
        <a:bodyPr/>
        <a:lstStyle/>
        <a:p>
          <a:endParaRPr lang="en-US"/>
        </a:p>
      </dgm:t>
    </dgm:pt>
    <dgm:pt modelId="{864AA8E6-6319-4C91-8306-325B8CED9F74}" type="sibTrans" cxnId="{3427AE47-44E1-458B-BE02-53EDF196A380}">
      <dgm:prSet/>
      <dgm:spPr/>
      <dgm:t>
        <a:bodyPr/>
        <a:lstStyle/>
        <a:p>
          <a:endParaRPr lang="en-US"/>
        </a:p>
      </dgm:t>
    </dgm:pt>
    <dgm:pt modelId="{4F5D7C8E-AA62-4846-85AB-E47B198939F0}">
      <dgm:prSet/>
      <dgm:spPr/>
      <dgm:t>
        <a:bodyPr/>
        <a:lstStyle/>
        <a:p>
          <a:r>
            <a:rPr lang="en-US" dirty="0"/>
            <a:t>PERKEMBANGAN SAIN DAN TEKNOLOGI</a:t>
          </a:r>
          <a:r>
            <a:rPr lang="en-ID" dirty="0"/>
            <a:t> YANG MENCIPTAKAN ERA DIGITAL DAN GENERASI DIGITAL YANG DIKENAL SEBAGAI GENERASI Y, Z DAN ALFA </a:t>
          </a:r>
          <a:endParaRPr lang="en-US" dirty="0"/>
        </a:p>
      </dgm:t>
    </dgm:pt>
    <dgm:pt modelId="{92B32734-CBDE-4FC9-975B-8654C67E4CFE}" type="parTrans" cxnId="{D0A19B9D-C4BF-4AC1-9FD5-53394D03194A}">
      <dgm:prSet/>
      <dgm:spPr/>
      <dgm:t>
        <a:bodyPr/>
        <a:lstStyle/>
        <a:p>
          <a:endParaRPr lang="en-US"/>
        </a:p>
      </dgm:t>
    </dgm:pt>
    <dgm:pt modelId="{CD0E82CA-733F-4996-9EC7-2D48B268A083}" type="sibTrans" cxnId="{D0A19B9D-C4BF-4AC1-9FD5-53394D03194A}">
      <dgm:prSet/>
      <dgm:spPr/>
      <dgm:t>
        <a:bodyPr/>
        <a:lstStyle/>
        <a:p>
          <a:endParaRPr lang="en-US"/>
        </a:p>
      </dgm:t>
    </dgm:pt>
    <dgm:pt modelId="{B4D3A5F0-9D42-40CA-8DC3-F1BFBF24AF7C}">
      <dgm:prSet/>
      <dgm:spPr/>
      <dgm:t>
        <a:bodyPr/>
        <a:lstStyle/>
        <a:p>
          <a:r>
            <a:rPr lang="en-ID" dirty="0"/>
            <a:t>PERUBAHAN POLA PIKIR DAN POLA HIDUP AKIBAT REVOLUSI DIGITAL YANG SEDANG BERLANGSUNG DAN AKAN BERKEMBANG PESAT</a:t>
          </a:r>
          <a:endParaRPr lang="en-US" dirty="0"/>
        </a:p>
      </dgm:t>
    </dgm:pt>
    <dgm:pt modelId="{A5E65A77-03DC-469C-ADE7-0180EF0727CC}" type="parTrans" cxnId="{5F65921E-7ADF-467E-B46F-ADF14724A336}">
      <dgm:prSet/>
      <dgm:spPr/>
      <dgm:t>
        <a:bodyPr/>
        <a:lstStyle/>
        <a:p>
          <a:endParaRPr lang="en-US"/>
        </a:p>
      </dgm:t>
    </dgm:pt>
    <dgm:pt modelId="{3627D8E3-0AC7-49D3-B174-EE06BC863D94}" type="sibTrans" cxnId="{5F65921E-7ADF-467E-B46F-ADF14724A336}">
      <dgm:prSet/>
      <dgm:spPr/>
      <dgm:t>
        <a:bodyPr/>
        <a:lstStyle/>
        <a:p>
          <a:endParaRPr lang="en-US"/>
        </a:p>
      </dgm:t>
    </dgm:pt>
    <dgm:pt modelId="{0FC00EE0-77AD-4945-9E44-B07DB62A9C9D}">
      <dgm:prSet/>
      <dgm:spPr/>
      <dgm:t>
        <a:bodyPr/>
        <a:lstStyle/>
        <a:p>
          <a:r>
            <a:rPr lang="en-ID" dirty="0"/>
            <a:t>KEBERMANFAATAN PENELITIAN SEJARAH DAN KEBUDAYAAN ISLAM UNTUK MENINGKATKAN SUMBER DAYA MANUSIA DAN KEHIDUPAN MASYARAKAT ISLAM SERTA PERADABAN ISLAM PADA MASA DEPAN</a:t>
          </a:r>
          <a:endParaRPr lang="en-US" dirty="0"/>
        </a:p>
      </dgm:t>
    </dgm:pt>
    <dgm:pt modelId="{CE32B6FA-F473-4970-A200-DA0DA216CE46}" type="parTrans" cxnId="{81395CB3-5500-4051-8C38-755D893B6DE5}">
      <dgm:prSet/>
      <dgm:spPr/>
      <dgm:t>
        <a:bodyPr/>
        <a:lstStyle/>
        <a:p>
          <a:endParaRPr lang="en-US"/>
        </a:p>
      </dgm:t>
    </dgm:pt>
    <dgm:pt modelId="{8A4EEF76-7B44-4D73-BEE0-FB494AC04D3D}" type="sibTrans" cxnId="{81395CB3-5500-4051-8C38-755D893B6DE5}">
      <dgm:prSet/>
      <dgm:spPr/>
      <dgm:t>
        <a:bodyPr/>
        <a:lstStyle/>
        <a:p>
          <a:endParaRPr lang="en-US"/>
        </a:p>
      </dgm:t>
    </dgm:pt>
    <dgm:pt modelId="{CB1DB824-FE0A-4690-BD53-3C66CDB986F6}" type="pres">
      <dgm:prSet presAssocID="{DC913922-B25F-42A6-AE5D-7EA89F97FCA8}" presName="vert0" presStyleCnt="0">
        <dgm:presLayoutVars>
          <dgm:dir/>
          <dgm:animOne val="branch"/>
          <dgm:animLvl val="lvl"/>
        </dgm:presLayoutVars>
      </dgm:prSet>
      <dgm:spPr/>
    </dgm:pt>
    <dgm:pt modelId="{C87E6BC3-875F-4B45-9524-CE136ED7FE14}" type="pres">
      <dgm:prSet presAssocID="{92AEA456-BE33-4656-8411-1538E19B05F7}" presName="thickLine" presStyleLbl="alignNode1" presStyleIdx="0" presStyleCnt="4"/>
      <dgm:spPr/>
    </dgm:pt>
    <dgm:pt modelId="{E39C9806-E97D-409E-B01F-EC2454EA2DE6}" type="pres">
      <dgm:prSet presAssocID="{92AEA456-BE33-4656-8411-1538E19B05F7}" presName="horz1" presStyleCnt="0"/>
      <dgm:spPr/>
    </dgm:pt>
    <dgm:pt modelId="{3F6943A8-06EF-4607-9328-F2774B0D5E89}" type="pres">
      <dgm:prSet presAssocID="{92AEA456-BE33-4656-8411-1538E19B05F7}" presName="tx1" presStyleLbl="revTx" presStyleIdx="0" presStyleCnt="4"/>
      <dgm:spPr/>
    </dgm:pt>
    <dgm:pt modelId="{A346DA73-03EB-4ED0-94F4-84E141ADB742}" type="pres">
      <dgm:prSet presAssocID="{92AEA456-BE33-4656-8411-1538E19B05F7}" presName="vert1" presStyleCnt="0"/>
      <dgm:spPr/>
    </dgm:pt>
    <dgm:pt modelId="{D7072F04-3EBA-4416-AD18-97815A71CFB2}" type="pres">
      <dgm:prSet presAssocID="{4F5D7C8E-AA62-4846-85AB-E47B198939F0}" presName="thickLine" presStyleLbl="alignNode1" presStyleIdx="1" presStyleCnt="4"/>
      <dgm:spPr/>
    </dgm:pt>
    <dgm:pt modelId="{011433E4-8678-4909-9503-DB7933EE0DC1}" type="pres">
      <dgm:prSet presAssocID="{4F5D7C8E-AA62-4846-85AB-E47B198939F0}" presName="horz1" presStyleCnt="0"/>
      <dgm:spPr/>
    </dgm:pt>
    <dgm:pt modelId="{7858D75A-C57E-425A-833B-B72F95B58D87}" type="pres">
      <dgm:prSet presAssocID="{4F5D7C8E-AA62-4846-85AB-E47B198939F0}" presName="tx1" presStyleLbl="revTx" presStyleIdx="1" presStyleCnt="4"/>
      <dgm:spPr/>
    </dgm:pt>
    <dgm:pt modelId="{54B1DF38-2347-438C-8C84-90C7C7FA7503}" type="pres">
      <dgm:prSet presAssocID="{4F5D7C8E-AA62-4846-85AB-E47B198939F0}" presName="vert1" presStyleCnt="0"/>
      <dgm:spPr/>
    </dgm:pt>
    <dgm:pt modelId="{499D7551-C087-465F-959F-24F0585A12B9}" type="pres">
      <dgm:prSet presAssocID="{B4D3A5F0-9D42-40CA-8DC3-F1BFBF24AF7C}" presName="thickLine" presStyleLbl="alignNode1" presStyleIdx="2" presStyleCnt="4"/>
      <dgm:spPr/>
    </dgm:pt>
    <dgm:pt modelId="{8A402E21-5371-4D20-8457-8BC1464B13B1}" type="pres">
      <dgm:prSet presAssocID="{B4D3A5F0-9D42-40CA-8DC3-F1BFBF24AF7C}" presName="horz1" presStyleCnt="0"/>
      <dgm:spPr/>
    </dgm:pt>
    <dgm:pt modelId="{ADE00548-E72F-4107-875A-33ADE9FCFA8C}" type="pres">
      <dgm:prSet presAssocID="{B4D3A5F0-9D42-40CA-8DC3-F1BFBF24AF7C}" presName="tx1" presStyleLbl="revTx" presStyleIdx="2" presStyleCnt="4"/>
      <dgm:spPr/>
    </dgm:pt>
    <dgm:pt modelId="{C370A4FF-842B-458B-84CA-ED299655038B}" type="pres">
      <dgm:prSet presAssocID="{B4D3A5F0-9D42-40CA-8DC3-F1BFBF24AF7C}" presName="vert1" presStyleCnt="0"/>
      <dgm:spPr/>
    </dgm:pt>
    <dgm:pt modelId="{821E7031-C816-4B7D-B1A5-2AC6533EC16B}" type="pres">
      <dgm:prSet presAssocID="{0FC00EE0-77AD-4945-9E44-B07DB62A9C9D}" presName="thickLine" presStyleLbl="alignNode1" presStyleIdx="3" presStyleCnt="4"/>
      <dgm:spPr/>
    </dgm:pt>
    <dgm:pt modelId="{D31604A3-C09F-4C1E-BC15-1E95FB69CFE9}" type="pres">
      <dgm:prSet presAssocID="{0FC00EE0-77AD-4945-9E44-B07DB62A9C9D}" presName="horz1" presStyleCnt="0"/>
      <dgm:spPr/>
    </dgm:pt>
    <dgm:pt modelId="{D7A9AF94-0ED1-4CD7-BBB7-E8D806F67479}" type="pres">
      <dgm:prSet presAssocID="{0FC00EE0-77AD-4945-9E44-B07DB62A9C9D}" presName="tx1" presStyleLbl="revTx" presStyleIdx="3" presStyleCnt="4"/>
      <dgm:spPr/>
    </dgm:pt>
    <dgm:pt modelId="{608CDA1D-FAEF-4880-A987-0B315F05DAC8}" type="pres">
      <dgm:prSet presAssocID="{0FC00EE0-77AD-4945-9E44-B07DB62A9C9D}" presName="vert1" presStyleCnt="0"/>
      <dgm:spPr/>
    </dgm:pt>
  </dgm:ptLst>
  <dgm:cxnLst>
    <dgm:cxn modelId="{D4FB0F0D-5152-4369-BAEB-6F4B2E664AFC}" type="presOf" srcId="{B4D3A5F0-9D42-40CA-8DC3-F1BFBF24AF7C}" destId="{ADE00548-E72F-4107-875A-33ADE9FCFA8C}" srcOrd="0" destOrd="0" presId="urn:microsoft.com/office/officeart/2008/layout/LinedList"/>
    <dgm:cxn modelId="{DDAA5C19-A59E-4159-9342-FC6A424AA0A0}" type="presOf" srcId="{4F5D7C8E-AA62-4846-85AB-E47B198939F0}" destId="{7858D75A-C57E-425A-833B-B72F95B58D87}" srcOrd="0" destOrd="0" presId="urn:microsoft.com/office/officeart/2008/layout/LinedList"/>
    <dgm:cxn modelId="{5F65921E-7ADF-467E-B46F-ADF14724A336}" srcId="{DC913922-B25F-42A6-AE5D-7EA89F97FCA8}" destId="{B4D3A5F0-9D42-40CA-8DC3-F1BFBF24AF7C}" srcOrd="2" destOrd="0" parTransId="{A5E65A77-03DC-469C-ADE7-0180EF0727CC}" sibTransId="{3627D8E3-0AC7-49D3-B174-EE06BC863D94}"/>
    <dgm:cxn modelId="{3427AE47-44E1-458B-BE02-53EDF196A380}" srcId="{DC913922-B25F-42A6-AE5D-7EA89F97FCA8}" destId="{92AEA456-BE33-4656-8411-1538E19B05F7}" srcOrd="0" destOrd="0" parTransId="{DCB10582-B1B9-476F-A546-B3CF36F12EFC}" sibTransId="{864AA8E6-6319-4C91-8306-325B8CED9F74}"/>
    <dgm:cxn modelId="{C0C5D959-1BBF-4B5D-A366-E7C84CC97401}" type="presOf" srcId="{DC913922-B25F-42A6-AE5D-7EA89F97FCA8}" destId="{CB1DB824-FE0A-4690-BD53-3C66CDB986F6}" srcOrd="0" destOrd="0" presId="urn:microsoft.com/office/officeart/2008/layout/LinedList"/>
    <dgm:cxn modelId="{D0A19B9D-C4BF-4AC1-9FD5-53394D03194A}" srcId="{DC913922-B25F-42A6-AE5D-7EA89F97FCA8}" destId="{4F5D7C8E-AA62-4846-85AB-E47B198939F0}" srcOrd="1" destOrd="0" parTransId="{92B32734-CBDE-4FC9-975B-8654C67E4CFE}" sibTransId="{CD0E82CA-733F-4996-9EC7-2D48B268A083}"/>
    <dgm:cxn modelId="{81395CB3-5500-4051-8C38-755D893B6DE5}" srcId="{DC913922-B25F-42A6-AE5D-7EA89F97FCA8}" destId="{0FC00EE0-77AD-4945-9E44-B07DB62A9C9D}" srcOrd="3" destOrd="0" parTransId="{CE32B6FA-F473-4970-A200-DA0DA216CE46}" sibTransId="{8A4EEF76-7B44-4D73-BEE0-FB494AC04D3D}"/>
    <dgm:cxn modelId="{DD4409B4-46C5-4C37-893A-2A3D52123BB3}" type="presOf" srcId="{0FC00EE0-77AD-4945-9E44-B07DB62A9C9D}" destId="{D7A9AF94-0ED1-4CD7-BBB7-E8D806F67479}" srcOrd="0" destOrd="0" presId="urn:microsoft.com/office/officeart/2008/layout/LinedList"/>
    <dgm:cxn modelId="{34654CBB-A918-4143-9C0D-C00C5ED56ACC}" type="presOf" srcId="{92AEA456-BE33-4656-8411-1538E19B05F7}" destId="{3F6943A8-06EF-4607-9328-F2774B0D5E89}" srcOrd="0" destOrd="0" presId="urn:microsoft.com/office/officeart/2008/layout/LinedList"/>
    <dgm:cxn modelId="{CBB18CB5-654A-4EDB-995D-EB230A1D167D}" type="presParOf" srcId="{CB1DB824-FE0A-4690-BD53-3C66CDB986F6}" destId="{C87E6BC3-875F-4B45-9524-CE136ED7FE14}" srcOrd="0" destOrd="0" presId="urn:microsoft.com/office/officeart/2008/layout/LinedList"/>
    <dgm:cxn modelId="{FC1B10A8-FD2F-4486-8727-28286554337C}" type="presParOf" srcId="{CB1DB824-FE0A-4690-BD53-3C66CDB986F6}" destId="{E39C9806-E97D-409E-B01F-EC2454EA2DE6}" srcOrd="1" destOrd="0" presId="urn:microsoft.com/office/officeart/2008/layout/LinedList"/>
    <dgm:cxn modelId="{514BA014-3318-462F-88E6-311119603DD2}" type="presParOf" srcId="{E39C9806-E97D-409E-B01F-EC2454EA2DE6}" destId="{3F6943A8-06EF-4607-9328-F2774B0D5E89}" srcOrd="0" destOrd="0" presId="urn:microsoft.com/office/officeart/2008/layout/LinedList"/>
    <dgm:cxn modelId="{C5CCE096-E378-48E5-9500-5BE5E3E2EE47}" type="presParOf" srcId="{E39C9806-E97D-409E-B01F-EC2454EA2DE6}" destId="{A346DA73-03EB-4ED0-94F4-84E141ADB742}" srcOrd="1" destOrd="0" presId="urn:microsoft.com/office/officeart/2008/layout/LinedList"/>
    <dgm:cxn modelId="{528AC57A-859D-46A0-9529-F05ACAA81AF1}" type="presParOf" srcId="{CB1DB824-FE0A-4690-BD53-3C66CDB986F6}" destId="{D7072F04-3EBA-4416-AD18-97815A71CFB2}" srcOrd="2" destOrd="0" presId="urn:microsoft.com/office/officeart/2008/layout/LinedList"/>
    <dgm:cxn modelId="{057F8648-0D15-4BE3-93A7-F3CC06DACA66}" type="presParOf" srcId="{CB1DB824-FE0A-4690-BD53-3C66CDB986F6}" destId="{011433E4-8678-4909-9503-DB7933EE0DC1}" srcOrd="3" destOrd="0" presId="urn:microsoft.com/office/officeart/2008/layout/LinedList"/>
    <dgm:cxn modelId="{1B4196B7-A22B-4C7E-864A-03F83C7F36E5}" type="presParOf" srcId="{011433E4-8678-4909-9503-DB7933EE0DC1}" destId="{7858D75A-C57E-425A-833B-B72F95B58D87}" srcOrd="0" destOrd="0" presId="urn:microsoft.com/office/officeart/2008/layout/LinedList"/>
    <dgm:cxn modelId="{71C981CA-6280-4D9D-BB76-0C641F836AAB}" type="presParOf" srcId="{011433E4-8678-4909-9503-DB7933EE0DC1}" destId="{54B1DF38-2347-438C-8C84-90C7C7FA7503}" srcOrd="1" destOrd="0" presId="urn:microsoft.com/office/officeart/2008/layout/LinedList"/>
    <dgm:cxn modelId="{F6A3D234-BA18-44E1-96C8-3BB61311441D}" type="presParOf" srcId="{CB1DB824-FE0A-4690-BD53-3C66CDB986F6}" destId="{499D7551-C087-465F-959F-24F0585A12B9}" srcOrd="4" destOrd="0" presId="urn:microsoft.com/office/officeart/2008/layout/LinedList"/>
    <dgm:cxn modelId="{6529B5DE-0AF8-4981-9D2E-20AF2EC230CD}" type="presParOf" srcId="{CB1DB824-FE0A-4690-BD53-3C66CDB986F6}" destId="{8A402E21-5371-4D20-8457-8BC1464B13B1}" srcOrd="5" destOrd="0" presId="urn:microsoft.com/office/officeart/2008/layout/LinedList"/>
    <dgm:cxn modelId="{2DD10EF1-E601-42CE-80D4-759610302272}" type="presParOf" srcId="{8A402E21-5371-4D20-8457-8BC1464B13B1}" destId="{ADE00548-E72F-4107-875A-33ADE9FCFA8C}" srcOrd="0" destOrd="0" presId="urn:microsoft.com/office/officeart/2008/layout/LinedList"/>
    <dgm:cxn modelId="{EE7BFFE2-20C4-4BCD-9E3A-D4B8B033A32E}" type="presParOf" srcId="{8A402E21-5371-4D20-8457-8BC1464B13B1}" destId="{C370A4FF-842B-458B-84CA-ED299655038B}" srcOrd="1" destOrd="0" presId="urn:microsoft.com/office/officeart/2008/layout/LinedList"/>
    <dgm:cxn modelId="{5A0019B8-A302-4030-84B2-0AE9AE62B6F4}" type="presParOf" srcId="{CB1DB824-FE0A-4690-BD53-3C66CDB986F6}" destId="{821E7031-C816-4B7D-B1A5-2AC6533EC16B}" srcOrd="6" destOrd="0" presId="urn:microsoft.com/office/officeart/2008/layout/LinedList"/>
    <dgm:cxn modelId="{86921206-26DB-41CF-8F3C-F099003C0225}" type="presParOf" srcId="{CB1DB824-FE0A-4690-BD53-3C66CDB986F6}" destId="{D31604A3-C09F-4C1E-BC15-1E95FB69CFE9}" srcOrd="7" destOrd="0" presId="urn:microsoft.com/office/officeart/2008/layout/LinedList"/>
    <dgm:cxn modelId="{DCA37D73-AAD9-41C7-9161-FE983E85BA14}" type="presParOf" srcId="{D31604A3-C09F-4C1E-BC15-1E95FB69CFE9}" destId="{D7A9AF94-0ED1-4CD7-BBB7-E8D806F67479}" srcOrd="0" destOrd="0" presId="urn:microsoft.com/office/officeart/2008/layout/LinedList"/>
    <dgm:cxn modelId="{44DF380D-934D-48A5-B5AF-BED5EB8FE9D0}" type="presParOf" srcId="{D31604A3-C09F-4C1E-BC15-1E95FB69CFE9}" destId="{608CDA1D-FAEF-4880-A987-0B315F05DAC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D31438-1897-474C-A18B-9A7ED2AB5B6A}"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29A5E36E-5D55-4982-8FD9-127A661528C4}">
      <dgm:prSet/>
      <dgm:spPr/>
      <dgm:t>
        <a:bodyPr/>
        <a:lstStyle/>
        <a:p>
          <a:r>
            <a:rPr lang="en-US" dirty="0"/>
            <a:t>ISLAM SEBAGAI DOKTRIN KEHIDUPAN MENGKAJI DOKTRIN-DOKTRIN YANG MEMPENGARUHI PEMIKIRAN ORANG ATAU SEKELOMPOK ORANG DI SUATU TEMPAT.</a:t>
          </a:r>
        </a:p>
      </dgm:t>
    </dgm:pt>
    <dgm:pt modelId="{98C748E0-B7EC-4E7A-B918-994C960188F6}" type="parTrans" cxnId="{C00F6BDA-9540-40C9-A70A-9B1CA9B334C4}">
      <dgm:prSet/>
      <dgm:spPr/>
      <dgm:t>
        <a:bodyPr/>
        <a:lstStyle/>
        <a:p>
          <a:endParaRPr lang="en-US"/>
        </a:p>
      </dgm:t>
    </dgm:pt>
    <dgm:pt modelId="{95674169-9AAC-4EC2-9089-281BA38F1742}" type="sibTrans" cxnId="{C00F6BDA-9540-40C9-A70A-9B1CA9B334C4}">
      <dgm:prSet/>
      <dgm:spPr/>
      <dgm:t>
        <a:bodyPr/>
        <a:lstStyle/>
        <a:p>
          <a:endParaRPr lang="en-US"/>
        </a:p>
      </dgm:t>
    </dgm:pt>
    <dgm:pt modelId="{5357125A-5384-4F56-B892-830F193DD697}">
      <dgm:prSet/>
      <dgm:spPr/>
      <dgm:t>
        <a:bodyPr/>
        <a:lstStyle/>
        <a:p>
          <a:r>
            <a:rPr lang="en-US" dirty="0"/>
            <a:t>ADA DIALOG SALING MEMPENGARUHI ANTARA DOKTRIN ISLAM DENGAN DOKTRIN KEHIDUPAN SEBELUMNYA. UNTUK KASUS INDONESIA ANTARA ISLAM DENGAN HINDU, BUDHA DAN ANIMISME</a:t>
          </a:r>
        </a:p>
      </dgm:t>
    </dgm:pt>
    <dgm:pt modelId="{D9FF96D5-B715-43B1-AB31-F16A9925FC72}" type="parTrans" cxnId="{130D3692-9953-4661-8F70-91467E5BCAE6}">
      <dgm:prSet/>
      <dgm:spPr/>
      <dgm:t>
        <a:bodyPr/>
        <a:lstStyle/>
        <a:p>
          <a:endParaRPr lang="en-US"/>
        </a:p>
      </dgm:t>
    </dgm:pt>
    <dgm:pt modelId="{A1B2BFDA-3F88-4E8A-BDFF-FDFDCABFDCCD}" type="sibTrans" cxnId="{130D3692-9953-4661-8F70-91467E5BCAE6}">
      <dgm:prSet/>
      <dgm:spPr/>
      <dgm:t>
        <a:bodyPr/>
        <a:lstStyle/>
        <a:p>
          <a:endParaRPr lang="en-US"/>
        </a:p>
      </dgm:t>
    </dgm:pt>
    <dgm:pt modelId="{69741A98-9DBA-4E9E-85DE-22DB9174EF5A}">
      <dgm:prSet/>
      <dgm:spPr/>
      <dgm:t>
        <a:bodyPr/>
        <a:lstStyle/>
        <a:p>
          <a:r>
            <a:rPr lang="en-US"/>
            <a:t>PEMBAHASAN ISLAM SEBAGAI DOKTRIN KEHIDUPAN TIDAK BERKAIT DENGAN KEBERADAAN SEBUAH KESULTANA ISLAM. FOKUS KAJIAN PADA PERUMUSAN, PERKEMBANGAN DAN PENYEBARAN DOKTRIN ISLAM KE SELURUH DUNIA</a:t>
          </a:r>
        </a:p>
      </dgm:t>
    </dgm:pt>
    <dgm:pt modelId="{7AADE834-2810-4312-8B98-C11B5F25A829}" type="parTrans" cxnId="{EAC7E150-4754-43CD-A944-E9BACE70FB63}">
      <dgm:prSet/>
      <dgm:spPr/>
      <dgm:t>
        <a:bodyPr/>
        <a:lstStyle/>
        <a:p>
          <a:endParaRPr lang="en-US"/>
        </a:p>
      </dgm:t>
    </dgm:pt>
    <dgm:pt modelId="{B46F7D2E-A946-4521-BD52-E9912FF22A26}" type="sibTrans" cxnId="{EAC7E150-4754-43CD-A944-E9BACE70FB63}">
      <dgm:prSet/>
      <dgm:spPr/>
      <dgm:t>
        <a:bodyPr/>
        <a:lstStyle/>
        <a:p>
          <a:endParaRPr lang="en-US"/>
        </a:p>
      </dgm:t>
    </dgm:pt>
    <dgm:pt modelId="{0EDEDDE1-47D5-492A-8F20-FE27731F762F}">
      <dgm:prSet/>
      <dgm:spPr/>
      <dgm:t>
        <a:bodyPr/>
        <a:lstStyle/>
        <a:p>
          <a:r>
            <a:rPr lang="en-US"/>
            <a:t>ISLAM SEBAGAI DOKTRIN KEHIDUPAN MERUPAKAN KEKUATAN PENGGERAK KEBUDAYAAN DAN PERADABAN ISLAM DAN DAPAT DIJELASKAN DENGAN SEJARAH PEMIKIRAN (INTELLECTUAL HISTORY)</a:t>
          </a:r>
        </a:p>
      </dgm:t>
    </dgm:pt>
    <dgm:pt modelId="{E206B81D-92B7-4DB2-A5D2-CF681AA750F0}" type="parTrans" cxnId="{BF1D045A-B83D-43D0-AC28-FDA810A1BAEB}">
      <dgm:prSet/>
      <dgm:spPr/>
      <dgm:t>
        <a:bodyPr/>
        <a:lstStyle/>
        <a:p>
          <a:endParaRPr lang="en-US"/>
        </a:p>
      </dgm:t>
    </dgm:pt>
    <dgm:pt modelId="{05730EB0-EE77-411D-864D-14D5E1DF24F5}" type="sibTrans" cxnId="{BF1D045A-B83D-43D0-AC28-FDA810A1BAEB}">
      <dgm:prSet/>
      <dgm:spPr/>
      <dgm:t>
        <a:bodyPr/>
        <a:lstStyle/>
        <a:p>
          <a:endParaRPr lang="en-US"/>
        </a:p>
      </dgm:t>
    </dgm:pt>
    <dgm:pt modelId="{62E5AE1A-E5C4-4C14-AB94-07AD47EF718C}" type="pres">
      <dgm:prSet presAssocID="{4ED31438-1897-474C-A18B-9A7ED2AB5B6A}" presName="vert0" presStyleCnt="0">
        <dgm:presLayoutVars>
          <dgm:dir/>
          <dgm:animOne val="branch"/>
          <dgm:animLvl val="lvl"/>
        </dgm:presLayoutVars>
      </dgm:prSet>
      <dgm:spPr/>
    </dgm:pt>
    <dgm:pt modelId="{C627EC6D-163A-4C47-8257-76D885AC8683}" type="pres">
      <dgm:prSet presAssocID="{29A5E36E-5D55-4982-8FD9-127A661528C4}" presName="thickLine" presStyleLbl="alignNode1" presStyleIdx="0" presStyleCnt="4"/>
      <dgm:spPr/>
    </dgm:pt>
    <dgm:pt modelId="{CB7578DB-767F-4FB8-9FA7-2AD056850933}" type="pres">
      <dgm:prSet presAssocID="{29A5E36E-5D55-4982-8FD9-127A661528C4}" presName="horz1" presStyleCnt="0"/>
      <dgm:spPr/>
    </dgm:pt>
    <dgm:pt modelId="{4FEBF96C-C07B-4C37-9464-EADBB05627C0}" type="pres">
      <dgm:prSet presAssocID="{29A5E36E-5D55-4982-8FD9-127A661528C4}" presName="tx1" presStyleLbl="revTx" presStyleIdx="0" presStyleCnt="4"/>
      <dgm:spPr/>
    </dgm:pt>
    <dgm:pt modelId="{080D2C7F-E9A3-486E-A893-D7F849CB22FB}" type="pres">
      <dgm:prSet presAssocID="{29A5E36E-5D55-4982-8FD9-127A661528C4}" presName="vert1" presStyleCnt="0"/>
      <dgm:spPr/>
    </dgm:pt>
    <dgm:pt modelId="{A5E598FC-5711-43B6-8513-49FDD87CDF94}" type="pres">
      <dgm:prSet presAssocID="{5357125A-5384-4F56-B892-830F193DD697}" presName="thickLine" presStyleLbl="alignNode1" presStyleIdx="1" presStyleCnt="4"/>
      <dgm:spPr/>
    </dgm:pt>
    <dgm:pt modelId="{583FB337-6F2D-4648-81D5-53DFD8E24BB6}" type="pres">
      <dgm:prSet presAssocID="{5357125A-5384-4F56-B892-830F193DD697}" presName="horz1" presStyleCnt="0"/>
      <dgm:spPr/>
    </dgm:pt>
    <dgm:pt modelId="{975F26A4-20B6-4EE0-B17D-AA32DD4190CB}" type="pres">
      <dgm:prSet presAssocID="{5357125A-5384-4F56-B892-830F193DD697}" presName="tx1" presStyleLbl="revTx" presStyleIdx="1" presStyleCnt="4"/>
      <dgm:spPr/>
    </dgm:pt>
    <dgm:pt modelId="{72FDEA4A-198D-40C8-93F1-0E3C0BE2F3EC}" type="pres">
      <dgm:prSet presAssocID="{5357125A-5384-4F56-B892-830F193DD697}" presName="vert1" presStyleCnt="0"/>
      <dgm:spPr/>
    </dgm:pt>
    <dgm:pt modelId="{A99CB5FD-E7EC-48D1-8AF7-80451FD19C0A}" type="pres">
      <dgm:prSet presAssocID="{69741A98-9DBA-4E9E-85DE-22DB9174EF5A}" presName="thickLine" presStyleLbl="alignNode1" presStyleIdx="2" presStyleCnt="4"/>
      <dgm:spPr/>
    </dgm:pt>
    <dgm:pt modelId="{7A9A7851-F5AD-4DB7-95E3-82BA6170B2B9}" type="pres">
      <dgm:prSet presAssocID="{69741A98-9DBA-4E9E-85DE-22DB9174EF5A}" presName="horz1" presStyleCnt="0"/>
      <dgm:spPr/>
    </dgm:pt>
    <dgm:pt modelId="{5F2163D1-5697-4A34-A499-5BDDB4F92B1E}" type="pres">
      <dgm:prSet presAssocID="{69741A98-9DBA-4E9E-85DE-22DB9174EF5A}" presName="tx1" presStyleLbl="revTx" presStyleIdx="2" presStyleCnt="4"/>
      <dgm:spPr/>
    </dgm:pt>
    <dgm:pt modelId="{3C1118C2-F4DE-4743-A7AD-35F01F60FBCA}" type="pres">
      <dgm:prSet presAssocID="{69741A98-9DBA-4E9E-85DE-22DB9174EF5A}" presName="vert1" presStyleCnt="0"/>
      <dgm:spPr/>
    </dgm:pt>
    <dgm:pt modelId="{0A725337-4164-447B-A8D8-E14D7678B902}" type="pres">
      <dgm:prSet presAssocID="{0EDEDDE1-47D5-492A-8F20-FE27731F762F}" presName="thickLine" presStyleLbl="alignNode1" presStyleIdx="3" presStyleCnt="4"/>
      <dgm:spPr/>
    </dgm:pt>
    <dgm:pt modelId="{50EC7F2E-F70E-41E6-9E10-989CE79E0227}" type="pres">
      <dgm:prSet presAssocID="{0EDEDDE1-47D5-492A-8F20-FE27731F762F}" presName="horz1" presStyleCnt="0"/>
      <dgm:spPr/>
    </dgm:pt>
    <dgm:pt modelId="{6B55FCF3-CCBB-430F-84F9-899389404988}" type="pres">
      <dgm:prSet presAssocID="{0EDEDDE1-47D5-492A-8F20-FE27731F762F}" presName="tx1" presStyleLbl="revTx" presStyleIdx="3" presStyleCnt="4"/>
      <dgm:spPr/>
    </dgm:pt>
    <dgm:pt modelId="{CB5D71D8-17D8-4E2C-A61C-3E1CDD47E155}" type="pres">
      <dgm:prSet presAssocID="{0EDEDDE1-47D5-492A-8F20-FE27731F762F}" presName="vert1" presStyleCnt="0"/>
      <dgm:spPr/>
    </dgm:pt>
  </dgm:ptLst>
  <dgm:cxnLst>
    <dgm:cxn modelId="{5B773A21-13B6-4854-8932-6BE08E5E77ED}" type="presOf" srcId="{69741A98-9DBA-4E9E-85DE-22DB9174EF5A}" destId="{5F2163D1-5697-4A34-A499-5BDDB4F92B1E}" srcOrd="0" destOrd="0" presId="urn:microsoft.com/office/officeart/2008/layout/LinedList"/>
    <dgm:cxn modelId="{EAC7E150-4754-43CD-A944-E9BACE70FB63}" srcId="{4ED31438-1897-474C-A18B-9A7ED2AB5B6A}" destId="{69741A98-9DBA-4E9E-85DE-22DB9174EF5A}" srcOrd="2" destOrd="0" parTransId="{7AADE834-2810-4312-8B98-C11B5F25A829}" sibTransId="{B46F7D2E-A946-4521-BD52-E9912FF22A26}"/>
    <dgm:cxn modelId="{91638073-F91B-4A86-B4D1-3C2B7DF20125}" type="presOf" srcId="{4ED31438-1897-474C-A18B-9A7ED2AB5B6A}" destId="{62E5AE1A-E5C4-4C14-AB94-07AD47EF718C}" srcOrd="0" destOrd="0" presId="urn:microsoft.com/office/officeart/2008/layout/LinedList"/>
    <dgm:cxn modelId="{BF1D045A-B83D-43D0-AC28-FDA810A1BAEB}" srcId="{4ED31438-1897-474C-A18B-9A7ED2AB5B6A}" destId="{0EDEDDE1-47D5-492A-8F20-FE27731F762F}" srcOrd="3" destOrd="0" parTransId="{E206B81D-92B7-4DB2-A5D2-CF681AA750F0}" sibTransId="{05730EB0-EE77-411D-864D-14D5E1DF24F5}"/>
    <dgm:cxn modelId="{130D3692-9953-4661-8F70-91467E5BCAE6}" srcId="{4ED31438-1897-474C-A18B-9A7ED2AB5B6A}" destId="{5357125A-5384-4F56-B892-830F193DD697}" srcOrd="1" destOrd="0" parTransId="{D9FF96D5-B715-43B1-AB31-F16A9925FC72}" sibTransId="{A1B2BFDA-3F88-4E8A-BDFF-FDFDCABFDCCD}"/>
    <dgm:cxn modelId="{E575BBBE-28E0-4294-9EA8-EAA850246ED6}" type="presOf" srcId="{0EDEDDE1-47D5-492A-8F20-FE27731F762F}" destId="{6B55FCF3-CCBB-430F-84F9-899389404988}" srcOrd="0" destOrd="0" presId="urn:microsoft.com/office/officeart/2008/layout/LinedList"/>
    <dgm:cxn modelId="{41C852CF-DE3C-4642-A313-248F9FB0E316}" type="presOf" srcId="{29A5E36E-5D55-4982-8FD9-127A661528C4}" destId="{4FEBF96C-C07B-4C37-9464-EADBB05627C0}" srcOrd="0" destOrd="0" presId="urn:microsoft.com/office/officeart/2008/layout/LinedList"/>
    <dgm:cxn modelId="{C00F6BDA-9540-40C9-A70A-9B1CA9B334C4}" srcId="{4ED31438-1897-474C-A18B-9A7ED2AB5B6A}" destId="{29A5E36E-5D55-4982-8FD9-127A661528C4}" srcOrd="0" destOrd="0" parTransId="{98C748E0-B7EC-4E7A-B918-994C960188F6}" sibTransId="{95674169-9AAC-4EC2-9089-281BA38F1742}"/>
    <dgm:cxn modelId="{5864E4E5-86C3-4E1C-9C7D-00F96ADFD40B}" type="presOf" srcId="{5357125A-5384-4F56-B892-830F193DD697}" destId="{975F26A4-20B6-4EE0-B17D-AA32DD4190CB}" srcOrd="0" destOrd="0" presId="urn:microsoft.com/office/officeart/2008/layout/LinedList"/>
    <dgm:cxn modelId="{E3BCFC2C-24EA-4C67-962D-CCAC7DA1DB23}" type="presParOf" srcId="{62E5AE1A-E5C4-4C14-AB94-07AD47EF718C}" destId="{C627EC6D-163A-4C47-8257-76D885AC8683}" srcOrd="0" destOrd="0" presId="urn:microsoft.com/office/officeart/2008/layout/LinedList"/>
    <dgm:cxn modelId="{0301E4CB-B118-4001-8FB5-83BDDBB95FC7}" type="presParOf" srcId="{62E5AE1A-E5C4-4C14-AB94-07AD47EF718C}" destId="{CB7578DB-767F-4FB8-9FA7-2AD056850933}" srcOrd="1" destOrd="0" presId="urn:microsoft.com/office/officeart/2008/layout/LinedList"/>
    <dgm:cxn modelId="{C75FFA42-5BA7-4B00-9DDC-C0C5C02B1328}" type="presParOf" srcId="{CB7578DB-767F-4FB8-9FA7-2AD056850933}" destId="{4FEBF96C-C07B-4C37-9464-EADBB05627C0}" srcOrd="0" destOrd="0" presId="urn:microsoft.com/office/officeart/2008/layout/LinedList"/>
    <dgm:cxn modelId="{E9FF3CEF-B186-4B65-A3BB-7EF443A213E7}" type="presParOf" srcId="{CB7578DB-767F-4FB8-9FA7-2AD056850933}" destId="{080D2C7F-E9A3-486E-A893-D7F849CB22FB}" srcOrd="1" destOrd="0" presId="urn:microsoft.com/office/officeart/2008/layout/LinedList"/>
    <dgm:cxn modelId="{3C7D9112-A0A0-4731-90C4-BEDFD3C6C029}" type="presParOf" srcId="{62E5AE1A-E5C4-4C14-AB94-07AD47EF718C}" destId="{A5E598FC-5711-43B6-8513-49FDD87CDF94}" srcOrd="2" destOrd="0" presId="urn:microsoft.com/office/officeart/2008/layout/LinedList"/>
    <dgm:cxn modelId="{8FB2BDC6-FA0D-45F6-B391-8EF45AED9347}" type="presParOf" srcId="{62E5AE1A-E5C4-4C14-AB94-07AD47EF718C}" destId="{583FB337-6F2D-4648-81D5-53DFD8E24BB6}" srcOrd="3" destOrd="0" presId="urn:microsoft.com/office/officeart/2008/layout/LinedList"/>
    <dgm:cxn modelId="{7A6C1C07-C9B5-4709-88AF-0AADA866B25F}" type="presParOf" srcId="{583FB337-6F2D-4648-81D5-53DFD8E24BB6}" destId="{975F26A4-20B6-4EE0-B17D-AA32DD4190CB}" srcOrd="0" destOrd="0" presId="urn:microsoft.com/office/officeart/2008/layout/LinedList"/>
    <dgm:cxn modelId="{9689C41D-1E2E-40E2-9094-2EAFD156B76D}" type="presParOf" srcId="{583FB337-6F2D-4648-81D5-53DFD8E24BB6}" destId="{72FDEA4A-198D-40C8-93F1-0E3C0BE2F3EC}" srcOrd="1" destOrd="0" presId="urn:microsoft.com/office/officeart/2008/layout/LinedList"/>
    <dgm:cxn modelId="{BDA58BD5-5112-4449-96E5-665F2946450C}" type="presParOf" srcId="{62E5AE1A-E5C4-4C14-AB94-07AD47EF718C}" destId="{A99CB5FD-E7EC-48D1-8AF7-80451FD19C0A}" srcOrd="4" destOrd="0" presId="urn:microsoft.com/office/officeart/2008/layout/LinedList"/>
    <dgm:cxn modelId="{A3A4DA60-9E2A-4257-BFA2-EB473B6029B9}" type="presParOf" srcId="{62E5AE1A-E5C4-4C14-AB94-07AD47EF718C}" destId="{7A9A7851-F5AD-4DB7-95E3-82BA6170B2B9}" srcOrd="5" destOrd="0" presId="urn:microsoft.com/office/officeart/2008/layout/LinedList"/>
    <dgm:cxn modelId="{B073DAE9-7331-4F5B-A1FD-BE2EC7EFEABC}" type="presParOf" srcId="{7A9A7851-F5AD-4DB7-95E3-82BA6170B2B9}" destId="{5F2163D1-5697-4A34-A499-5BDDB4F92B1E}" srcOrd="0" destOrd="0" presId="urn:microsoft.com/office/officeart/2008/layout/LinedList"/>
    <dgm:cxn modelId="{4486FCC5-0338-4B5B-975D-A92BA0A86513}" type="presParOf" srcId="{7A9A7851-F5AD-4DB7-95E3-82BA6170B2B9}" destId="{3C1118C2-F4DE-4743-A7AD-35F01F60FBCA}" srcOrd="1" destOrd="0" presId="urn:microsoft.com/office/officeart/2008/layout/LinedList"/>
    <dgm:cxn modelId="{11025980-1011-4758-B363-8B79F95B4F99}" type="presParOf" srcId="{62E5AE1A-E5C4-4C14-AB94-07AD47EF718C}" destId="{0A725337-4164-447B-A8D8-E14D7678B902}" srcOrd="6" destOrd="0" presId="urn:microsoft.com/office/officeart/2008/layout/LinedList"/>
    <dgm:cxn modelId="{FE8D4954-E4A4-4DC8-841A-E41B00F4C81E}" type="presParOf" srcId="{62E5AE1A-E5C4-4C14-AB94-07AD47EF718C}" destId="{50EC7F2E-F70E-41E6-9E10-989CE79E0227}" srcOrd="7" destOrd="0" presId="urn:microsoft.com/office/officeart/2008/layout/LinedList"/>
    <dgm:cxn modelId="{54732679-49F6-4B40-A80F-E89EF182886D}" type="presParOf" srcId="{50EC7F2E-F70E-41E6-9E10-989CE79E0227}" destId="{6B55FCF3-CCBB-430F-84F9-899389404988}" srcOrd="0" destOrd="0" presId="urn:microsoft.com/office/officeart/2008/layout/LinedList"/>
    <dgm:cxn modelId="{8BCF9129-01D5-4039-AEED-FC97DB2494BF}" type="presParOf" srcId="{50EC7F2E-F70E-41E6-9E10-989CE79E0227}" destId="{CB5D71D8-17D8-4E2C-A61C-3E1CDD47E15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7E6BC3-875F-4B45-9524-CE136ED7FE14}">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6943A8-06EF-4607-9328-F2774B0D5E89}">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PERKEMBANGAN ILMU PENGETAHUAN BIDANG SEJARAH DAN KEBUDAYAAN ISLAM YANG INTERDISIPLINER DAN TRANSDISIPLINER</a:t>
          </a:r>
        </a:p>
      </dsp:txBody>
      <dsp:txXfrm>
        <a:off x="0" y="0"/>
        <a:ext cx="6900512" cy="1384035"/>
      </dsp:txXfrm>
    </dsp:sp>
    <dsp:sp modelId="{D7072F04-3EBA-4416-AD18-97815A71CFB2}">
      <dsp:nvSpPr>
        <dsp:cNvPr id="0" name=""/>
        <dsp:cNvSpPr/>
      </dsp:nvSpPr>
      <dsp:spPr>
        <a:xfrm>
          <a:off x="0" y="1384035"/>
          <a:ext cx="6900512"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58D75A-C57E-425A-833B-B72F95B58D87}">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PERKEMBANGAN SAIN DAN TEKNOLOGI</a:t>
          </a:r>
          <a:r>
            <a:rPr lang="en-ID" sz="2100" kern="1200" dirty="0"/>
            <a:t> YANG MENCIPTAKAN ERA DIGITAL DAN GENERASI DIGITAL YANG DIKENAL SEBAGAI GENERASI Y, Z DAN ALFA </a:t>
          </a:r>
          <a:endParaRPr lang="en-US" sz="2100" kern="1200" dirty="0"/>
        </a:p>
      </dsp:txBody>
      <dsp:txXfrm>
        <a:off x="0" y="1384035"/>
        <a:ext cx="6900512" cy="1384035"/>
      </dsp:txXfrm>
    </dsp:sp>
    <dsp:sp modelId="{499D7551-C087-465F-959F-24F0585A12B9}">
      <dsp:nvSpPr>
        <dsp:cNvPr id="0" name=""/>
        <dsp:cNvSpPr/>
      </dsp:nvSpPr>
      <dsp:spPr>
        <a:xfrm>
          <a:off x="0" y="2768070"/>
          <a:ext cx="6900512"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E00548-E72F-4107-875A-33ADE9FCFA8C}">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D" sz="2100" kern="1200" dirty="0"/>
            <a:t>PERUBAHAN POLA PIKIR DAN POLA HIDUP AKIBAT REVOLUSI DIGITAL YANG SEDANG BERLANGSUNG DAN AKAN BERKEMBANG PESAT</a:t>
          </a:r>
          <a:endParaRPr lang="en-US" sz="2100" kern="1200" dirty="0"/>
        </a:p>
      </dsp:txBody>
      <dsp:txXfrm>
        <a:off x="0" y="2768070"/>
        <a:ext cx="6900512" cy="1384035"/>
      </dsp:txXfrm>
    </dsp:sp>
    <dsp:sp modelId="{821E7031-C816-4B7D-B1A5-2AC6533EC16B}">
      <dsp:nvSpPr>
        <dsp:cNvPr id="0" name=""/>
        <dsp:cNvSpPr/>
      </dsp:nvSpPr>
      <dsp:spPr>
        <a:xfrm>
          <a:off x="0" y="4152105"/>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A9AF94-0ED1-4CD7-BBB7-E8D806F67479}">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D" sz="2100" kern="1200" dirty="0"/>
            <a:t>KEBERMANFAATAN PENELITIAN SEJARAH DAN KEBUDAYAAN ISLAM UNTUK MENINGKATKAN SUMBER DAYA MANUSIA DAN KEHIDUPAN MASYARAKAT ISLAM SERTA PERADABAN ISLAM PADA MASA DEPAN</a:t>
          </a:r>
          <a:endParaRPr lang="en-US" sz="2100" kern="1200" dirty="0"/>
        </a:p>
      </dsp:txBody>
      <dsp:txXfrm>
        <a:off x="0" y="4152105"/>
        <a:ext cx="6900512" cy="1384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EC6D-163A-4C47-8257-76D885AC8683}">
      <dsp:nvSpPr>
        <dsp:cNvPr id="0" name=""/>
        <dsp:cNvSpPr/>
      </dsp:nvSpPr>
      <dsp:spPr>
        <a:xfrm>
          <a:off x="0" y="0"/>
          <a:ext cx="6780628"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EBF96C-C07B-4C37-9464-EADBB05627C0}">
      <dsp:nvSpPr>
        <dsp:cNvPr id="0" name=""/>
        <dsp:cNvSpPr/>
      </dsp:nvSpPr>
      <dsp:spPr>
        <a:xfrm>
          <a:off x="0" y="0"/>
          <a:ext cx="6780628"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ISLAM SEBAGAI DOKTRIN KEHIDUPAN MENGKAJI DOKTRIN-DOKTRIN YANG MEMPENGARUHI PEMIKIRAN ORANG ATAU SEKELOMPOK ORANG DI SUATU TEMPAT.</a:t>
          </a:r>
        </a:p>
      </dsp:txBody>
      <dsp:txXfrm>
        <a:off x="0" y="0"/>
        <a:ext cx="6780628" cy="1376171"/>
      </dsp:txXfrm>
    </dsp:sp>
    <dsp:sp modelId="{A5E598FC-5711-43B6-8513-49FDD87CDF94}">
      <dsp:nvSpPr>
        <dsp:cNvPr id="0" name=""/>
        <dsp:cNvSpPr/>
      </dsp:nvSpPr>
      <dsp:spPr>
        <a:xfrm>
          <a:off x="0" y="1376171"/>
          <a:ext cx="6780628"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5F26A4-20B6-4EE0-B17D-AA32DD4190CB}">
      <dsp:nvSpPr>
        <dsp:cNvPr id="0" name=""/>
        <dsp:cNvSpPr/>
      </dsp:nvSpPr>
      <dsp:spPr>
        <a:xfrm>
          <a:off x="0" y="1376171"/>
          <a:ext cx="6780628"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ADA DIALOG SALING MEMPENGARUHI ANTARA DOKTRIN ISLAM DENGAN DOKTRIN KEHIDUPAN SEBELUMNYA. UNTUK KASUS INDONESIA ANTARA ISLAM DENGAN HINDU, BUDHA DAN ANIMISME</a:t>
          </a:r>
        </a:p>
      </dsp:txBody>
      <dsp:txXfrm>
        <a:off x="0" y="1376171"/>
        <a:ext cx="6780628" cy="1376171"/>
      </dsp:txXfrm>
    </dsp:sp>
    <dsp:sp modelId="{A99CB5FD-E7EC-48D1-8AF7-80451FD19C0A}">
      <dsp:nvSpPr>
        <dsp:cNvPr id="0" name=""/>
        <dsp:cNvSpPr/>
      </dsp:nvSpPr>
      <dsp:spPr>
        <a:xfrm>
          <a:off x="0" y="2752343"/>
          <a:ext cx="6780628"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2163D1-5697-4A34-A499-5BDDB4F92B1E}">
      <dsp:nvSpPr>
        <dsp:cNvPr id="0" name=""/>
        <dsp:cNvSpPr/>
      </dsp:nvSpPr>
      <dsp:spPr>
        <a:xfrm>
          <a:off x="0" y="2752343"/>
          <a:ext cx="6780628"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PEMBAHASAN ISLAM SEBAGAI DOKTRIN KEHIDUPAN TIDAK BERKAIT DENGAN KEBERADAAN SEBUAH KESULTANA ISLAM. FOKUS KAJIAN PADA PERUMUSAN, PERKEMBANGAN DAN PENYEBARAN DOKTRIN ISLAM KE SELURUH DUNIA</a:t>
          </a:r>
        </a:p>
      </dsp:txBody>
      <dsp:txXfrm>
        <a:off x="0" y="2752343"/>
        <a:ext cx="6780628" cy="1376171"/>
      </dsp:txXfrm>
    </dsp:sp>
    <dsp:sp modelId="{0A725337-4164-447B-A8D8-E14D7678B902}">
      <dsp:nvSpPr>
        <dsp:cNvPr id="0" name=""/>
        <dsp:cNvSpPr/>
      </dsp:nvSpPr>
      <dsp:spPr>
        <a:xfrm>
          <a:off x="0" y="4128515"/>
          <a:ext cx="6780628"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55FCF3-CCBB-430F-84F9-899389404988}">
      <dsp:nvSpPr>
        <dsp:cNvPr id="0" name=""/>
        <dsp:cNvSpPr/>
      </dsp:nvSpPr>
      <dsp:spPr>
        <a:xfrm>
          <a:off x="0" y="4128515"/>
          <a:ext cx="6780628"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ISLAM SEBAGAI DOKTRIN KEHIDUPAN MERUPAKAN KEKUATAN PENGGERAK KEBUDAYAAN DAN PERADABAN ISLAM DAN DAPAT DIJELASKAN DENGAN SEJARAH PEMIKIRAN (INTELLECTUAL HISTORY)</a:t>
          </a:r>
        </a:p>
      </dsp:txBody>
      <dsp:txXfrm>
        <a:off x="0" y="4128515"/>
        <a:ext cx="6780628" cy="137617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6D8CF-86F3-4882-B1D9-6B6E9402DE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E66D6370-A900-496D-8F62-AB3D8BFA17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CD37580B-6012-49EC-93D3-CFDEB412B778}"/>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5" name="Footer Placeholder 4">
            <a:extLst>
              <a:ext uri="{FF2B5EF4-FFF2-40B4-BE49-F238E27FC236}">
                <a16:creationId xmlns:a16="http://schemas.microsoft.com/office/drawing/2014/main" id="{D9DC5F11-6141-4DFE-A3F7-07789FBD723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711B9A5-51B8-4061-A70B-55D1F2DB12AD}"/>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4289466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C9CE5-5F0E-4822-A0FD-3F21AB895C9D}"/>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A54BE397-CE0F-4004-B96A-B61CC1F462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CA72D997-1BA9-45C4-9C34-B2FEB01D16EE}"/>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5" name="Footer Placeholder 4">
            <a:extLst>
              <a:ext uri="{FF2B5EF4-FFF2-40B4-BE49-F238E27FC236}">
                <a16:creationId xmlns:a16="http://schemas.microsoft.com/office/drawing/2014/main" id="{2DFF0C99-1777-4C16-80F2-4B118B63666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722514B-31D6-40C3-BCEB-2EE6EEC1FCBA}"/>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3883338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6B7C55-10A9-4209-BEB2-5E8BA28A99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4943EC9F-55D8-4A46-9C36-DD7406C000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317A00A-C0B1-430A-BCBE-D3CA1BEDFFE6}"/>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5" name="Footer Placeholder 4">
            <a:extLst>
              <a:ext uri="{FF2B5EF4-FFF2-40B4-BE49-F238E27FC236}">
                <a16:creationId xmlns:a16="http://schemas.microsoft.com/office/drawing/2014/main" id="{16C4786D-9C32-452B-A07B-49F4B8C4AC45}"/>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37CF142-EF6D-4F7F-9EBA-026474A7AE76}"/>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290626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33AB4-A057-4838-917C-0DFB460701E3}"/>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BDADABD1-E1F7-4470-94AD-36D8002118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819B2FD-3362-43CA-8A32-1C5A6C24F3AD}"/>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5" name="Footer Placeholder 4">
            <a:extLst>
              <a:ext uri="{FF2B5EF4-FFF2-40B4-BE49-F238E27FC236}">
                <a16:creationId xmlns:a16="http://schemas.microsoft.com/office/drawing/2014/main" id="{428B9D08-027A-4142-AB50-E205D20BD2C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A2F7253-3C15-43E9-97DD-22B1A756E4E5}"/>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274554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ABD2C-A434-4DA4-A5D4-61763B679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6BA296D1-5C9F-4E1D-ABAE-36A4259F78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0BB283-BB50-4830-B917-41D4C6D3FF27}"/>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5" name="Footer Placeholder 4">
            <a:extLst>
              <a:ext uri="{FF2B5EF4-FFF2-40B4-BE49-F238E27FC236}">
                <a16:creationId xmlns:a16="http://schemas.microsoft.com/office/drawing/2014/main" id="{F85A2189-E4E5-4268-A018-FA9721C9231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DC5468B2-FC9B-4F75-922A-ABB480E00A8A}"/>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159337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53535-67E8-4366-9241-95F9B3219490}"/>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31193116-CE5B-4068-A465-B58996D8B8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03DA3448-91C6-4922-9F72-4C17246F53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DDD8802D-62C5-47C7-8E9E-B6AB680247ED}"/>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6" name="Footer Placeholder 5">
            <a:extLst>
              <a:ext uri="{FF2B5EF4-FFF2-40B4-BE49-F238E27FC236}">
                <a16:creationId xmlns:a16="http://schemas.microsoft.com/office/drawing/2014/main" id="{33139C1C-84F8-4482-AA8B-3D0ABA6569A2}"/>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E5C49B5A-6145-4C79-8B87-1E536A351DAD}"/>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248327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9248A-B82E-4863-8A7A-4ECA9204E28A}"/>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FC6EF8E0-803E-4FEC-A234-927D7ED063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E01985-AF22-4A0B-8B2D-EB9C67A9F4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EFA73362-795D-4BD9-B286-B90A43FE5B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3F6402-9E57-44C1-92F6-3CE05E4F6A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912A19DA-B62C-410D-A52C-F8F79877212E}"/>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8" name="Footer Placeholder 7">
            <a:extLst>
              <a:ext uri="{FF2B5EF4-FFF2-40B4-BE49-F238E27FC236}">
                <a16:creationId xmlns:a16="http://schemas.microsoft.com/office/drawing/2014/main" id="{636D6B47-9330-47F5-B1CE-52E33BCDD795}"/>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B4C9F57C-6BC6-407B-9E09-C58EEA6B2F82}"/>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249882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B417C-F4EE-48FC-88FF-E71AE6F17AFC}"/>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D5D62B4F-5B22-4338-BD3A-1CB25C9D49D7}"/>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4" name="Footer Placeholder 3">
            <a:extLst>
              <a:ext uri="{FF2B5EF4-FFF2-40B4-BE49-F238E27FC236}">
                <a16:creationId xmlns:a16="http://schemas.microsoft.com/office/drawing/2014/main" id="{21574169-2F1B-444E-BF0E-ECF2AEFDE95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0B3A0D82-A94C-4A8D-88CC-6EAA703B7E53}"/>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2055974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22204-7690-4102-B19B-84D21CF9C2B7}"/>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3" name="Footer Placeholder 2">
            <a:extLst>
              <a:ext uri="{FF2B5EF4-FFF2-40B4-BE49-F238E27FC236}">
                <a16:creationId xmlns:a16="http://schemas.microsoft.com/office/drawing/2014/main" id="{0E1D063A-1A14-4414-AA33-B14EB97DBC68}"/>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66011EA4-DD54-4FE7-873F-A6B258C3DF0E}"/>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1574469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68CD6-C35B-4FE5-A48C-4C587BF6D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E6073080-70D5-4212-B970-EB00BF2146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F12ED2B6-C074-433E-A90E-6C2BD3A4AB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4EDD-9A9F-4BF7-9EAB-9D568F9722DF}"/>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6" name="Footer Placeholder 5">
            <a:extLst>
              <a:ext uri="{FF2B5EF4-FFF2-40B4-BE49-F238E27FC236}">
                <a16:creationId xmlns:a16="http://schemas.microsoft.com/office/drawing/2014/main" id="{2EC4C3BA-54F9-4D78-A04C-376F93332EC1}"/>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27E8569E-A631-4E20-A720-69B3853D6CDF}"/>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1869443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E7588-AFE4-4A29-A039-F615CD696F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FA2230F6-0380-44E3-8519-837542D70A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A7E4AC2D-C911-4867-87F4-AD195192B5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34099C-7609-4909-B766-04318C8640B8}"/>
              </a:ext>
            </a:extLst>
          </p:cNvPr>
          <p:cNvSpPr>
            <a:spLocks noGrp="1"/>
          </p:cNvSpPr>
          <p:nvPr>
            <p:ph type="dt" sz="half" idx="10"/>
          </p:nvPr>
        </p:nvSpPr>
        <p:spPr/>
        <p:txBody>
          <a:bodyPr/>
          <a:lstStyle/>
          <a:p>
            <a:fld id="{6B2F14F1-07D5-464C-8A79-77A6062F6810}" type="datetimeFigureOut">
              <a:rPr lang="en-ID" smtClean="0"/>
              <a:t>31/07/2021</a:t>
            </a:fld>
            <a:endParaRPr lang="en-ID"/>
          </a:p>
        </p:txBody>
      </p:sp>
      <p:sp>
        <p:nvSpPr>
          <p:cNvPr id="6" name="Footer Placeholder 5">
            <a:extLst>
              <a:ext uri="{FF2B5EF4-FFF2-40B4-BE49-F238E27FC236}">
                <a16:creationId xmlns:a16="http://schemas.microsoft.com/office/drawing/2014/main" id="{A846CF51-E716-43A1-A428-8F4FA602415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57AA03CF-61E5-41BE-BE1D-641E290740BD}"/>
              </a:ext>
            </a:extLst>
          </p:cNvPr>
          <p:cNvSpPr>
            <a:spLocks noGrp="1"/>
          </p:cNvSpPr>
          <p:nvPr>
            <p:ph type="sldNum" sz="quarter" idx="12"/>
          </p:nvPr>
        </p:nvSpPr>
        <p:spPr/>
        <p:txBody>
          <a:bodyPr/>
          <a:lstStyle/>
          <a:p>
            <a:fld id="{0C1BFC08-6F47-4666-9DE9-D80E74F3591D}" type="slidenum">
              <a:rPr lang="en-ID" smtClean="0"/>
              <a:t>‹#›</a:t>
            </a:fld>
            <a:endParaRPr lang="en-ID"/>
          </a:p>
        </p:txBody>
      </p:sp>
    </p:spTree>
    <p:extLst>
      <p:ext uri="{BB962C8B-B14F-4D97-AF65-F5344CB8AC3E}">
        <p14:creationId xmlns:p14="http://schemas.microsoft.com/office/powerpoint/2010/main" val="1116457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D568F-24FD-472F-AEF5-2292CBF450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3007DE56-5859-460A-BF14-D734D0CC3D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7902D988-94E1-4BD9-99B6-D5E3D914C0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F14F1-07D5-464C-8A79-77A6062F6810}" type="datetimeFigureOut">
              <a:rPr lang="en-ID" smtClean="0"/>
              <a:t>31/07/2021</a:t>
            </a:fld>
            <a:endParaRPr lang="en-ID"/>
          </a:p>
        </p:txBody>
      </p:sp>
      <p:sp>
        <p:nvSpPr>
          <p:cNvPr id="5" name="Footer Placeholder 4">
            <a:extLst>
              <a:ext uri="{FF2B5EF4-FFF2-40B4-BE49-F238E27FC236}">
                <a16:creationId xmlns:a16="http://schemas.microsoft.com/office/drawing/2014/main" id="{6C7F4F07-05F1-4025-908A-6271202A70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BD706709-4C56-4303-9FB5-89C205C800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1BFC08-6F47-4666-9DE9-D80E74F3591D}" type="slidenum">
              <a:rPr lang="en-ID" smtClean="0"/>
              <a:t>‹#›</a:t>
            </a:fld>
            <a:endParaRPr lang="en-ID"/>
          </a:p>
        </p:txBody>
      </p:sp>
    </p:spTree>
    <p:extLst>
      <p:ext uri="{BB962C8B-B14F-4D97-AF65-F5344CB8AC3E}">
        <p14:creationId xmlns:p14="http://schemas.microsoft.com/office/powerpoint/2010/main" val="139630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17EC7C6D-5DF1-4747-B2E4-681A62F9B546}"/>
              </a:ext>
            </a:extLst>
          </p:cNvPr>
          <p:cNvSpPr>
            <a:spLocks noGrp="1"/>
          </p:cNvSpPr>
          <p:nvPr>
            <p:ph type="subTitle" idx="1"/>
          </p:nvPr>
        </p:nvSpPr>
        <p:spPr>
          <a:xfrm>
            <a:off x="991404" y="2849033"/>
            <a:ext cx="10534921" cy="3711619"/>
          </a:xfrm>
          <a:noFill/>
        </p:spPr>
        <p:txBody>
          <a:bodyPr>
            <a:noAutofit/>
          </a:bodyPr>
          <a:lstStyle/>
          <a:p>
            <a:r>
              <a:rPr lang="en-US" sz="2000" dirty="0">
                <a:solidFill>
                  <a:srgbClr val="080808"/>
                </a:solidFill>
              </a:rPr>
              <a:t>DR. ABDUL SYUKUR, M.HUM</a:t>
            </a:r>
          </a:p>
          <a:p>
            <a:r>
              <a:rPr lang="en-US" sz="2000" dirty="0">
                <a:solidFill>
                  <a:srgbClr val="080808"/>
                </a:solidFill>
              </a:rPr>
              <a:t>DOSEN PRODI PENDIDIKAN SEJARAH UNIVERSITAS NEGERI JAKARTA</a:t>
            </a:r>
          </a:p>
          <a:p>
            <a:r>
              <a:rPr lang="en-US" sz="2000" dirty="0">
                <a:solidFill>
                  <a:srgbClr val="080808"/>
                </a:solidFill>
              </a:rPr>
              <a:t>KORPUS PENELITIAN SOSIAL, EKONOMI DAN HUMANIORA UNIVERSITAS NEGERI JAKARTA</a:t>
            </a:r>
          </a:p>
          <a:p>
            <a:endParaRPr lang="en-US" sz="2000" dirty="0">
              <a:solidFill>
                <a:srgbClr val="080808"/>
              </a:solidFill>
            </a:endParaRPr>
          </a:p>
          <a:p>
            <a:endParaRPr lang="en-US" sz="2000" dirty="0">
              <a:solidFill>
                <a:srgbClr val="080808"/>
              </a:solidFill>
            </a:endParaRPr>
          </a:p>
          <a:p>
            <a:endParaRPr lang="en-US" sz="2000" dirty="0">
              <a:solidFill>
                <a:srgbClr val="080808"/>
              </a:solidFill>
            </a:endParaRPr>
          </a:p>
          <a:p>
            <a:endParaRPr lang="en-US" sz="2000" dirty="0">
              <a:solidFill>
                <a:srgbClr val="080808"/>
              </a:solidFill>
            </a:endParaRPr>
          </a:p>
          <a:p>
            <a:r>
              <a:rPr lang="en-US" sz="1400" dirty="0">
                <a:solidFill>
                  <a:srgbClr val="080808"/>
                </a:solidFill>
              </a:rPr>
              <a:t>SERI WEBINAR NASIONAL ILMU-ILMU ADAB 2021: PENDEFINISIAN KEMBALI PERADABAN ISLAM PADA ERA NORMAL BARU</a:t>
            </a:r>
          </a:p>
          <a:p>
            <a:r>
              <a:rPr lang="en-ID" sz="1400" dirty="0">
                <a:solidFill>
                  <a:srgbClr val="080808"/>
                </a:solidFill>
              </a:rPr>
              <a:t>KERJASAMA FAKULTAS ADAB UNIVERSITAS ISLAM NEGERI SUNAN KALIJAGA, YOGYAKARTA DAN ASOSIASI DOSEN ILMU ADAB</a:t>
            </a:r>
          </a:p>
          <a:p>
            <a:r>
              <a:rPr lang="en-ID" sz="1400" dirty="0">
                <a:solidFill>
                  <a:srgbClr val="080808"/>
                </a:solidFill>
              </a:rPr>
              <a:t>VIRTUAL MEETING: 2-4 AGUSTUS 2021</a:t>
            </a:r>
          </a:p>
        </p:txBody>
      </p:sp>
      <p:sp>
        <p:nvSpPr>
          <p:cNvPr id="2" name="Title 1">
            <a:extLst>
              <a:ext uri="{FF2B5EF4-FFF2-40B4-BE49-F238E27FC236}">
                <a16:creationId xmlns:a16="http://schemas.microsoft.com/office/drawing/2014/main" id="{28969344-50D5-434A-B351-3310F5A66A84}"/>
              </a:ext>
            </a:extLst>
          </p:cNvPr>
          <p:cNvSpPr>
            <a:spLocks noGrp="1"/>
          </p:cNvSpPr>
          <p:nvPr>
            <p:ph type="ctrTitle"/>
          </p:nvPr>
        </p:nvSpPr>
        <p:spPr>
          <a:xfrm>
            <a:off x="991405" y="647116"/>
            <a:ext cx="10534922" cy="2201918"/>
          </a:xfrm>
          <a:noFill/>
        </p:spPr>
        <p:txBody>
          <a:bodyPr anchor="ctr">
            <a:normAutofit/>
          </a:bodyPr>
          <a:lstStyle/>
          <a:p>
            <a:r>
              <a:rPr lang="en-US" sz="4800" b="1" dirty="0">
                <a:solidFill>
                  <a:srgbClr val="080808"/>
                </a:solidFill>
              </a:rPr>
              <a:t>KAJIAN SEJARAH DAN KEBUDAYAAN ISLAM </a:t>
            </a:r>
            <a:br>
              <a:rPr lang="en-US" sz="4800" b="1" dirty="0">
                <a:solidFill>
                  <a:srgbClr val="080808"/>
                </a:solidFill>
              </a:rPr>
            </a:br>
            <a:r>
              <a:rPr lang="en-US" sz="4800" b="1" dirty="0">
                <a:solidFill>
                  <a:srgbClr val="080808"/>
                </a:solidFill>
              </a:rPr>
              <a:t>PADA MASA DEPAN</a:t>
            </a:r>
            <a:endParaRPr lang="en-ID" sz="4800" b="1"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584964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FBA858-0043-4FC8-9B65-283F5D426672}"/>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9600" dirty="0"/>
              <a:t>TERIMA KASIH</a:t>
            </a:r>
            <a:endParaRPr lang="en-US" sz="9600" kern="1200" dirty="0">
              <a:solidFill>
                <a:schemeClr val="tx1"/>
              </a:solidFill>
              <a:latin typeface="+mj-lt"/>
              <a:ea typeface="+mj-ea"/>
              <a:cs typeface="+mj-cs"/>
            </a:endParaRPr>
          </a:p>
        </p:txBody>
      </p:sp>
      <p:sp>
        <p:nvSpPr>
          <p:cNvPr id="3" name="Text Placeholder 2">
            <a:extLst>
              <a:ext uri="{FF2B5EF4-FFF2-40B4-BE49-F238E27FC236}">
                <a16:creationId xmlns:a16="http://schemas.microsoft.com/office/drawing/2014/main" id="{B5608247-5CF6-4490-B873-20E74A292C66}"/>
              </a:ext>
            </a:extLst>
          </p:cNvPr>
          <p:cNvSpPr>
            <a:spLocks noGrp="1"/>
          </p:cNvSpPr>
          <p:nvPr>
            <p:ph type="body" idx="1"/>
          </p:nvPr>
        </p:nvSpPr>
        <p:spPr>
          <a:xfrm>
            <a:off x="1524000" y="5514052"/>
            <a:ext cx="9144000" cy="651910"/>
          </a:xfrm>
        </p:spPr>
        <p:txBody>
          <a:bodyPr vert="horz" lIns="91440" tIns="45720" rIns="91440" bIns="45720" rtlCol="0" anchor="ctr">
            <a:normAutofit/>
          </a:bodyPr>
          <a:lstStyle/>
          <a:p>
            <a:pPr algn="ctr"/>
            <a:r>
              <a:rPr lang="en-US" dirty="0">
                <a:solidFill>
                  <a:schemeClr val="tx1"/>
                </a:solidFill>
              </a:rPr>
              <a:t>JAKARTA 3 AGUSTUS 2021</a:t>
            </a:r>
            <a:endParaRPr lang="en-US" kern="1200" dirty="0">
              <a:solidFill>
                <a:schemeClr val="tx1"/>
              </a:solidFill>
              <a:latin typeface="+mn-lt"/>
              <a:ea typeface="+mn-ea"/>
              <a:cs typeface="+mn-cs"/>
            </a:endParaRP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11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0CEED20-A22C-4FC3-BC0E-F4FE53FDE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3B63FD-F691-4FBA-84B1-3C829CC0E587}"/>
              </a:ext>
            </a:extLst>
          </p:cNvPr>
          <p:cNvSpPr>
            <a:spLocks noGrp="1"/>
          </p:cNvSpPr>
          <p:nvPr>
            <p:ph type="title"/>
          </p:nvPr>
        </p:nvSpPr>
        <p:spPr>
          <a:xfrm>
            <a:off x="1171077" y="1992454"/>
            <a:ext cx="3037385" cy="2387600"/>
          </a:xfrm>
        </p:spPr>
        <p:txBody>
          <a:bodyPr vert="horz" lIns="91440" tIns="45720" rIns="91440" bIns="45720" rtlCol="0" anchor="t">
            <a:normAutofit fontScale="90000"/>
          </a:bodyPr>
          <a:lstStyle/>
          <a:p>
            <a:r>
              <a:rPr lang="en-US" sz="3000" kern="1200" dirty="0">
                <a:solidFill>
                  <a:schemeClr val="tx1"/>
                </a:solidFill>
                <a:latin typeface="+mj-lt"/>
                <a:ea typeface="+mj-ea"/>
                <a:cs typeface="+mj-cs"/>
              </a:rPr>
              <a:t>KEHARUSAN MENDEFINISIKAN KEMBALI KAJIAN SEJARAH DAN KEBUDAYAAN ISLAM</a:t>
            </a:r>
          </a:p>
        </p:txBody>
      </p:sp>
      <p:grpSp>
        <p:nvGrpSpPr>
          <p:cNvPr id="19" name="Group 18">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849524"/>
            <a:ext cx="731521" cy="673460"/>
            <a:chOff x="3940602" y="308034"/>
            <a:chExt cx="2116791" cy="3428999"/>
          </a:xfrm>
          <a:solidFill>
            <a:schemeClr val="accent4"/>
          </a:solidFill>
        </p:grpSpPr>
        <p:sp>
          <p:nvSpPr>
            <p:cNvPr id="20" name="Rectangle 19">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679732"/>
            <a:ext cx="6009366" cy="542388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687568" y="6355073"/>
            <a:ext cx="600760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27B3F0F-915D-4544-BDA7-ECC35D804D5C}"/>
              </a:ext>
            </a:extLst>
          </p:cNvPr>
          <p:cNvGraphicFramePr>
            <a:graphicFrameLocks noGrp="1"/>
          </p:cNvGraphicFramePr>
          <p:nvPr>
            <p:ph idx="1"/>
            <p:extLst>
              <p:ext uri="{D42A27DB-BD31-4B8C-83A1-F6EECF244321}">
                <p14:modId xmlns:p14="http://schemas.microsoft.com/office/powerpoint/2010/main" val="24549415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057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22" name="Rectangle 21">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5" name="Rectangle 24">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2BC616-3090-4C1C-AED6-555FDB888640}"/>
              </a:ext>
            </a:extLst>
          </p:cNvPr>
          <p:cNvSpPr>
            <a:spLocks noGrp="1"/>
          </p:cNvSpPr>
          <p:nvPr>
            <p:ph type="title"/>
          </p:nvPr>
        </p:nvSpPr>
        <p:spPr>
          <a:xfrm>
            <a:off x="1153618" y="1239927"/>
            <a:ext cx="4008586" cy="4680583"/>
          </a:xfrm>
        </p:spPr>
        <p:txBody>
          <a:bodyPr anchor="ctr">
            <a:normAutofit/>
          </a:bodyPr>
          <a:lstStyle/>
          <a:p>
            <a:r>
              <a:rPr lang="en-US" sz="3600" dirty="0"/>
              <a:t>MASALAH KONSEPTUAL SEJARAH DAN KEBUDAYAAN ISLAM</a:t>
            </a:r>
            <a:endParaRPr lang="en-ID" sz="3600" dirty="0"/>
          </a:p>
        </p:txBody>
      </p:sp>
      <p:sp>
        <p:nvSpPr>
          <p:cNvPr id="3" name="Content Placeholder 2">
            <a:extLst>
              <a:ext uri="{FF2B5EF4-FFF2-40B4-BE49-F238E27FC236}">
                <a16:creationId xmlns:a16="http://schemas.microsoft.com/office/drawing/2014/main" id="{EFDCA75F-ECF6-4D32-908F-0532B611E3BD}"/>
              </a:ext>
            </a:extLst>
          </p:cNvPr>
          <p:cNvSpPr>
            <a:spLocks noGrp="1"/>
          </p:cNvSpPr>
          <p:nvPr>
            <p:ph idx="1"/>
          </p:nvPr>
        </p:nvSpPr>
        <p:spPr>
          <a:xfrm>
            <a:off x="5162204" y="745589"/>
            <a:ext cx="6317033" cy="5480644"/>
          </a:xfrm>
        </p:spPr>
        <p:txBody>
          <a:bodyPr anchor="ctr">
            <a:noAutofit/>
          </a:bodyPr>
          <a:lstStyle/>
          <a:p>
            <a:r>
              <a:rPr lang="en-US" dirty="0"/>
              <a:t>PERLU MENJAWAB PERTANYAAN MENDASAR YANG BERSIFAT ONTOLOGIS: APA DEFINISI SEJARAH DAN KEBUDAYAAN ISLAM?</a:t>
            </a:r>
          </a:p>
          <a:p>
            <a:r>
              <a:rPr lang="en-US" dirty="0"/>
              <a:t>JAWABAN TERHADAP PERTAYAAN ONTOLOGIS INI SANGAT MEMPENGARUHI:</a:t>
            </a:r>
          </a:p>
          <a:p>
            <a:pPr lvl="1"/>
            <a:r>
              <a:rPr lang="en-US" sz="2800" dirty="0"/>
              <a:t>OBYEK KAJIAN SEJARAH DAN KEBUDAYAAN ISLAM </a:t>
            </a:r>
          </a:p>
          <a:p>
            <a:pPr lvl="1"/>
            <a:r>
              <a:rPr lang="en-US" sz="2800" dirty="0"/>
              <a:t>STRUKTUR KURIKULUM PROGRAM STUDI SEJARAH DAN KEBUDAYAAN ISLAM ATAU SEJARAH PERADABAN ISLAM</a:t>
            </a:r>
            <a:endParaRPr lang="en-ID" sz="2800" dirty="0"/>
          </a:p>
        </p:txBody>
      </p:sp>
    </p:spTree>
    <p:extLst>
      <p:ext uri="{BB962C8B-B14F-4D97-AF65-F5344CB8AC3E}">
        <p14:creationId xmlns:p14="http://schemas.microsoft.com/office/powerpoint/2010/main" val="125669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EEF9F3-496E-4F85-B6D9-B6C54AD258E5}"/>
              </a:ext>
            </a:extLst>
          </p:cNvPr>
          <p:cNvSpPr>
            <a:spLocks noGrp="1"/>
          </p:cNvSpPr>
          <p:nvPr>
            <p:ph type="title"/>
          </p:nvPr>
        </p:nvSpPr>
        <p:spPr>
          <a:xfrm>
            <a:off x="645065" y="1463040"/>
            <a:ext cx="3796306" cy="2690949"/>
          </a:xfrm>
        </p:spPr>
        <p:txBody>
          <a:bodyPr anchor="t">
            <a:normAutofit/>
          </a:bodyPr>
          <a:lstStyle/>
          <a:p>
            <a:r>
              <a:rPr lang="en-US"/>
              <a:t>ONTOLOGI SEJARAH DAN KEBUDAYAAN ISLAM</a:t>
            </a:r>
            <a:endParaRPr lang="en-ID"/>
          </a:p>
        </p:txBody>
      </p:sp>
      <p:grpSp>
        <p:nvGrpSpPr>
          <p:cNvPr id="40" name="Group 3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41" name="Rectangle 4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4" name="Rectangle 4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A299DE-4083-49A3-902D-15B751B9ED85}"/>
              </a:ext>
            </a:extLst>
          </p:cNvPr>
          <p:cNvSpPr>
            <a:spLocks noGrp="1"/>
          </p:cNvSpPr>
          <p:nvPr>
            <p:ph idx="1"/>
          </p:nvPr>
        </p:nvSpPr>
        <p:spPr>
          <a:xfrm>
            <a:off x="5343374" y="587829"/>
            <a:ext cx="5855231" cy="5475346"/>
          </a:xfrm>
        </p:spPr>
        <p:txBody>
          <a:bodyPr anchor="t">
            <a:noAutofit/>
          </a:bodyPr>
          <a:lstStyle/>
          <a:p>
            <a:r>
              <a:rPr lang="en-US" dirty="0"/>
              <a:t>KATA “ISLAM” DALAM SEJARAH, KEBUDAYAAN DAN PERADABAN MENIMBULKAN TIGA PERTANYAAN FILOSOFIS: APAKAH YANG DIMAKSUD ISLAM DALAM SEJARAH ISLAM, KEBUDAYAAN ISLAM DAN PERADABAN ISLAM ADALAH:</a:t>
            </a:r>
          </a:p>
          <a:p>
            <a:pPr lvl="1"/>
            <a:r>
              <a:rPr lang="en-US" sz="2800" dirty="0"/>
              <a:t>ISLAM SEBAGAI SEBUAH LEMBAGA AGAMA?</a:t>
            </a:r>
          </a:p>
          <a:p>
            <a:pPr lvl="1"/>
            <a:r>
              <a:rPr lang="en-US" sz="2800" dirty="0"/>
              <a:t>ISLAM SEBAGAI DOKTRIN KEHIDUPAN?</a:t>
            </a:r>
          </a:p>
          <a:p>
            <a:pPr lvl="1"/>
            <a:r>
              <a:rPr lang="en-US" sz="2800" dirty="0"/>
              <a:t>ADALAH ISLAM SEBAGAI PENGANUT AGAMA ISLAM?</a:t>
            </a:r>
          </a:p>
        </p:txBody>
      </p:sp>
    </p:spTree>
    <p:extLst>
      <p:ext uri="{BB962C8B-B14F-4D97-AF65-F5344CB8AC3E}">
        <p14:creationId xmlns:p14="http://schemas.microsoft.com/office/powerpoint/2010/main" val="31777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8" name="Rectangle 27">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CE18C8-949C-48D6-A81F-6D495673381C}"/>
              </a:ext>
            </a:extLst>
          </p:cNvPr>
          <p:cNvSpPr>
            <a:spLocks noGrp="1"/>
          </p:cNvSpPr>
          <p:nvPr>
            <p:ph type="title"/>
          </p:nvPr>
        </p:nvSpPr>
        <p:spPr>
          <a:xfrm>
            <a:off x="1106599" y="83965"/>
            <a:ext cx="9849751" cy="899946"/>
          </a:xfrm>
        </p:spPr>
        <p:txBody>
          <a:bodyPr anchor="b">
            <a:normAutofit/>
          </a:bodyPr>
          <a:lstStyle/>
          <a:p>
            <a:r>
              <a:rPr lang="en-US" sz="4000"/>
              <a:t>ISLAM SEBAGAI LEMBAGA AGAMA</a:t>
            </a:r>
            <a:endParaRPr lang="en-ID" sz="4000" dirty="0"/>
          </a:p>
        </p:txBody>
      </p:sp>
      <p:sp>
        <p:nvSpPr>
          <p:cNvPr id="3" name="Content Placeholder 2">
            <a:extLst>
              <a:ext uri="{FF2B5EF4-FFF2-40B4-BE49-F238E27FC236}">
                <a16:creationId xmlns:a16="http://schemas.microsoft.com/office/drawing/2014/main" id="{72A5162F-27DD-4BD0-BE8A-A1FCFA9E7794}"/>
              </a:ext>
            </a:extLst>
          </p:cNvPr>
          <p:cNvSpPr>
            <a:spLocks noGrp="1"/>
          </p:cNvSpPr>
          <p:nvPr>
            <p:ph idx="1"/>
          </p:nvPr>
        </p:nvSpPr>
        <p:spPr>
          <a:xfrm>
            <a:off x="853120" y="1354283"/>
            <a:ext cx="10838137" cy="5549070"/>
          </a:xfrm>
        </p:spPr>
        <p:txBody>
          <a:bodyPr anchor="ctr">
            <a:noAutofit/>
          </a:bodyPr>
          <a:lstStyle/>
          <a:p>
            <a:r>
              <a:rPr lang="en-US" sz="1800"/>
              <a:t>SEBAGAI LEMBAGA AGAMA, ISLAM DIPERKENALKAN OLEH MUHAMMAD BIN ABDULLAH BIN ABDUL MUTHOLIB PADA TAHUN 610 M SETELAH MENDAPATKAN WAHYU PERTAMANYA DI KOTA MEKAH.</a:t>
            </a:r>
          </a:p>
          <a:p>
            <a:r>
              <a:rPr lang="en-US" sz="1800"/>
              <a:t>AGAMA ISLAM BERKEMBANG DARI KOTA MEKAH KE JAZIRAH ARABIA, KAWASAN ASIA BARAT (TIMUR TENGAH) HINGGA SELURUH ASIA, AFRIKA UTARA HINGGA SELURUH AFRIKA, EROPA TIMUR HINGGA SELURUH EROPA, AMERIKA DAN AUSTRALIA. </a:t>
            </a:r>
          </a:p>
          <a:p>
            <a:r>
              <a:rPr lang="en-US" sz="1800"/>
              <a:t>FOKUS KAJIAN PENYEBARAN AGAMA ISLAM KE LUAR KOTA MEKAH DENGAN PERTANYAAN SIAPA, BAGAIAMANA DAN MENGAPA AGAMA ISLAM TERSEBAR DI SUATU WILAYAH. EKSPLANASI DISERTAI KONDISI SOSIAL-POLITIK, EKONOMI, BUDAYA. </a:t>
            </a:r>
          </a:p>
          <a:p>
            <a:r>
              <a:rPr lang="en-US" sz="1800"/>
              <a:t>ISLAM SEBAGAI LEMBAGA AGAMA DILEKATKAN PADA KEBERADAAN KESULTANAN ISLAM SEHINGGA PENYEBARAN AGAMA ISLAM DISAMAKAN DENGAN KEMUNCULAN KESULTANA ISLAM. DALAM KASUS INDONESIA, AGAMA ISLAM DINYATAKAN TERSEBAR KE PADA ABAD KE13 MASEHI KARENA BERSANDAR PADA KEMUNCULAN KESULTANAN ISLAM DI PASAI</a:t>
            </a:r>
          </a:p>
          <a:p>
            <a:r>
              <a:rPr lang="en-US" sz="1800"/>
              <a:t>KRITIK: ISLAM SEBAGAI LEMBAGA AGAMA DIJELASKAN DENGAN MONO DIMENSI: POLITIK SEHINGGA PENJELASANNYA ADALAH CERITA TENTANG KEKERASAN, MENDIRIKAN, MEMPERTAHANKAN DAN MEMPERLUAS KEKUASAAN SEBUAH KESULTANAN ISLAM</a:t>
            </a:r>
          </a:p>
          <a:p>
            <a:r>
              <a:rPr lang="en-US" sz="1800"/>
              <a:t>SOLUSI: ISLAM SEBAGAI LEMBAGA AGAMA DIJELASKAN DALAM PERSPEKPTIF SEJARAH SOSIAL, SEJARAH BUDAYA, SEJARAH EKONOMI DAN SEJARAH POLITIK</a:t>
            </a:r>
          </a:p>
          <a:p>
            <a:endParaRPr lang="en-ID" sz="1800" dirty="0"/>
          </a:p>
        </p:txBody>
      </p:sp>
    </p:spTree>
    <p:extLst>
      <p:ext uri="{BB962C8B-B14F-4D97-AF65-F5344CB8AC3E}">
        <p14:creationId xmlns:p14="http://schemas.microsoft.com/office/powerpoint/2010/main" val="22205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244A-D3D0-4262-A5AE-E9C7C515F619}"/>
              </a:ext>
            </a:extLst>
          </p:cNvPr>
          <p:cNvSpPr>
            <a:spLocks noGrp="1"/>
          </p:cNvSpPr>
          <p:nvPr>
            <p:ph type="title"/>
          </p:nvPr>
        </p:nvSpPr>
        <p:spPr>
          <a:xfrm>
            <a:off x="838200" y="557188"/>
            <a:ext cx="3550920" cy="5569291"/>
          </a:xfrm>
        </p:spPr>
        <p:txBody>
          <a:bodyPr>
            <a:normAutofit/>
          </a:bodyPr>
          <a:lstStyle/>
          <a:p>
            <a:r>
              <a:rPr lang="en-US" sz="4000" dirty="0"/>
              <a:t>ISLAM SEBAGAI DOKTRIN KEHIDUPAN</a:t>
            </a:r>
            <a:endParaRPr lang="en-ID" sz="4000" dirty="0"/>
          </a:p>
        </p:txBody>
      </p:sp>
      <p:graphicFrame>
        <p:nvGraphicFramePr>
          <p:cNvPr id="5" name="Content Placeholder 2">
            <a:extLst>
              <a:ext uri="{FF2B5EF4-FFF2-40B4-BE49-F238E27FC236}">
                <a16:creationId xmlns:a16="http://schemas.microsoft.com/office/drawing/2014/main" id="{97CB9DE0-9BE1-4911-B48E-05FE9C38C1BD}"/>
              </a:ext>
            </a:extLst>
          </p:cNvPr>
          <p:cNvGraphicFramePr>
            <a:graphicFrameLocks noGrp="1"/>
          </p:cNvGraphicFramePr>
          <p:nvPr>
            <p:ph idx="1"/>
            <p:extLst>
              <p:ext uri="{D42A27DB-BD31-4B8C-83A1-F6EECF244321}">
                <p14:modId xmlns:p14="http://schemas.microsoft.com/office/powerpoint/2010/main" val="1017701168"/>
              </p:ext>
            </p:extLst>
          </p:nvPr>
        </p:nvGraphicFramePr>
        <p:xfrm>
          <a:off x="4389120" y="621791"/>
          <a:ext cx="6780628"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0312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2C1DB1-4C79-4ACB-8C0A-989D38AA0299}"/>
              </a:ext>
            </a:extLst>
          </p:cNvPr>
          <p:cNvSpPr>
            <a:spLocks noGrp="1"/>
          </p:cNvSpPr>
          <p:nvPr>
            <p:ph type="title"/>
          </p:nvPr>
        </p:nvSpPr>
        <p:spPr>
          <a:xfrm>
            <a:off x="793660" y="822959"/>
            <a:ext cx="9236700" cy="724785"/>
          </a:xfrm>
        </p:spPr>
        <p:txBody>
          <a:bodyPr anchor="b">
            <a:normAutofit/>
          </a:bodyPr>
          <a:lstStyle/>
          <a:p>
            <a:r>
              <a:rPr lang="en-US" sz="4200"/>
              <a:t>ISLAM SEBAGAI PEMELUK AGAMA ISLAM</a:t>
            </a:r>
            <a:endParaRPr lang="en-ID" sz="4200"/>
          </a:p>
        </p:txBody>
      </p:sp>
      <p:grpSp>
        <p:nvGrpSpPr>
          <p:cNvPr id="34" name="Group 33">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5" name="Rectangle 34">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63A247B-1EF4-479C-BF0C-D67936D0063D}"/>
              </a:ext>
            </a:extLst>
          </p:cNvPr>
          <p:cNvSpPr>
            <a:spLocks noGrp="1"/>
          </p:cNvSpPr>
          <p:nvPr>
            <p:ph idx="1"/>
          </p:nvPr>
        </p:nvSpPr>
        <p:spPr>
          <a:xfrm>
            <a:off x="793660" y="2599509"/>
            <a:ext cx="10143668" cy="3435531"/>
          </a:xfrm>
        </p:spPr>
        <p:txBody>
          <a:bodyPr anchor="ctr">
            <a:normAutofit/>
          </a:bodyPr>
          <a:lstStyle/>
          <a:p>
            <a:r>
              <a:rPr lang="en-US" sz="2200"/>
              <a:t>FOKUS KAJIAN PADA PEMELUK AGAMA ISLAM YANG TERSEBAR KE SELURUH DUNIA TANPA MENGIKATKAN DIRI PADA KEBERADAAN KESULTANAN ATAU NEGARA ISLAM.</a:t>
            </a:r>
          </a:p>
          <a:p>
            <a:r>
              <a:rPr lang="en-US" sz="2200"/>
              <a:t>PARA PEMELUK AGAMA ISLAM MERUPAKAN PENDUKUNG KEBUDAYAAN DAN PERADABAN ISLAM. MEREKA MENGEMBANGKAN BERDASARKAN PADA KONDISI SOSIAL, BUDAYA, EKONOMI, POLITIK.</a:t>
            </a:r>
          </a:p>
          <a:p>
            <a:r>
              <a:rPr lang="en-US" sz="2200"/>
              <a:t>PEMELUK AGAMA ISLAM YANG TERSEBAR DI SELURUH DUNIA TELAH MEMPERKAYA KERAGAMAN KEBUDAYAAN DAN PERADABAN ISLAM</a:t>
            </a:r>
          </a:p>
          <a:p>
            <a:r>
              <a:rPr lang="en-US" sz="2200"/>
              <a:t>ISLAM SEBAGAI PEMELUK AGAMA ISLAM DIJELASKAN DENGAN MENGGUNAKAN PERSPEKTIF SEJARAH SOSIAL, EKONOMI DAN BUDAYA  </a:t>
            </a:r>
          </a:p>
          <a:p>
            <a:endParaRPr lang="en-US" sz="2200"/>
          </a:p>
        </p:txBody>
      </p:sp>
    </p:spTree>
    <p:extLst>
      <p:ext uri="{BB962C8B-B14F-4D97-AF65-F5344CB8AC3E}">
        <p14:creationId xmlns:p14="http://schemas.microsoft.com/office/powerpoint/2010/main" val="155992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51" name="Rectangle 5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Rectangle 5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A4589B-A7D6-440C-BAF0-44D1DD5DBDBC}"/>
              </a:ext>
            </a:extLst>
          </p:cNvPr>
          <p:cNvSpPr>
            <a:spLocks noGrp="1"/>
          </p:cNvSpPr>
          <p:nvPr>
            <p:ph type="title"/>
          </p:nvPr>
        </p:nvSpPr>
        <p:spPr>
          <a:xfrm>
            <a:off x="1289303" y="248084"/>
            <a:ext cx="10323169" cy="674836"/>
          </a:xfrm>
        </p:spPr>
        <p:txBody>
          <a:bodyPr anchor="b">
            <a:normAutofit/>
          </a:bodyPr>
          <a:lstStyle/>
          <a:p>
            <a:r>
              <a:rPr lang="en-US" sz="2800" b="1" dirty="0"/>
              <a:t>MASALAH KONSEPTUAL DISIPLIN ILMU: SEJARAH DAN KEBUDAYAAN</a:t>
            </a:r>
            <a:endParaRPr lang="en-ID" sz="2800" b="1" dirty="0"/>
          </a:p>
        </p:txBody>
      </p:sp>
      <p:sp>
        <p:nvSpPr>
          <p:cNvPr id="3" name="Content Placeholder 2">
            <a:extLst>
              <a:ext uri="{FF2B5EF4-FFF2-40B4-BE49-F238E27FC236}">
                <a16:creationId xmlns:a16="http://schemas.microsoft.com/office/drawing/2014/main" id="{77269B27-8F20-4348-A83F-FCD0621FD4D3}"/>
              </a:ext>
            </a:extLst>
          </p:cNvPr>
          <p:cNvSpPr>
            <a:spLocks noGrp="1"/>
          </p:cNvSpPr>
          <p:nvPr>
            <p:ph idx="1"/>
          </p:nvPr>
        </p:nvSpPr>
        <p:spPr>
          <a:xfrm>
            <a:off x="1289303" y="1148664"/>
            <a:ext cx="9849751" cy="5461252"/>
          </a:xfrm>
        </p:spPr>
        <p:txBody>
          <a:bodyPr anchor="ctr">
            <a:normAutofit/>
          </a:bodyPr>
          <a:lstStyle/>
          <a:p>
            <a:r>
              <a:rPr lang="en-US" sz="2400" dirty="0"/>
              <a:t>MASALAH KONSEPTUAL DISIPLIN ILMU INI BERKAITAN DENGAN DEFINISI PENGGUNAAN ISTILAH SEJARAH DAN KEBUDAYAAN.</a:t>
            </a:r>
          </a:p>
          <a:p>
            <a:r>
              <a:rPr lang="en-US" sz="2400" dirty="0"/>
              <a:t>SEJAK ABAD KE-19 SEJARAH DAN KEBUDAYAAN TELAH BERKEMBANG MENJADI DUA DISIPLIN ILMU YANG BERBEDA KARENA MASING-MASING MEMILIKI ONTOLOGI, EPISTEMOLOGI DAN AKSIOLOGI, YAKNI ILMU SEJARAH DAN ANTROPOLOGI</a:t>
            </a:r>
          </a:p>
          <a:p>
            <a:r>
              <a:rPr lang="en-US" sz="2400" dirty="0"/>
              <a:t>DALAM PERKEMBANGAN ABAD 20 BERKEMBANG PERSPEKTIF INTERDISIPLER PARA ILMUWAN TERMASUK PARA SEJARAWAN DAN ANTROPOLOG. </a:t>
            </a:r>
          </a:p>
          <a:p>
            <a:r>
              <a:rPr lang="en-US" sz="2400" dirty="0"/>
              <a:t>PERKEMBANGAN KONTEMPORER ADALAH PENGUATAN PERSPEKTIF TRANSDISIPLENER YANG DIKEMBANGKAN OLEH PARA AHLI RUMPUN ILMU SAIN, TEKNOLOGI DAN HUMANIORA</a:t>
            </a:r>
          </a:p>
          <a:p>
            <a:r>
              <a:rPr lang="en-US" sz="2400" dirty="0"/>
              <a:t>KEBUDAYAAN SEBAGAI BAGIAN DARI KAJIAN ILMU SEJARAH, YAKNI CULTURAL HISTORI (SEJARAH KEBUDAYAAN)  </a:t>
            </a:r>
          </a:p>
          <a:p>
            <a:endParaRPr lang="en-US" sz="2000" dirty="0"/>
          </a:p>
        </p:txBody>
      </p:sp>
    </p:spTree>
    <p:extLst>
      <p:ext uri="{BB962C8B-B14F-4D97-AF65-F5344CB8AC3E}">
        <p14:creationId xmlns:p14="http://schemas.microsoft.com/office/powerpoint/2010/main" val="2852191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4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ight Triangle 5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F28DF3-67F5-4ECB-8F4B-89552995AC89}"/>
              </a:ext>
            </a:extLst>
          </p:cNvPr>
          <p:cNvSpPr>
            <a:spLocks noGrp="1"/>
          </p:cNvSpPr>
          <p:nvPr>
            <p:ph type="title"/>
          </p:nvPr>
        </p:nvSpPr>
        <p:spPr>
          <a:xfrm>
            <a:off x="1285240" y="1050595"/>
            <a:ext cx="9448409" cy="947017"/>
          </a:xfrm>
        </p:spPr>
        <p:txBody>
          <a:bodyPr anchor="ctr">
            <a:normAutofit/>
          </a:bodyPr>
          <a:lstStyle/>
          <a:p>
            <a:r>
              <a:rPr lang="en-US" sz="3200" b="1" dirty="0"/>
              <a:t>ARAH BARU KAJIAN SEJARAH DAN KEBUDAYAAN ISLAM</a:t>
            </a:r>
            <a:endParaRPr lang="en-ID" sz="3200" b="1" dirty="0"/>
          </a:p>
        </p:txBody>
      </p:sp>
      <p:sp>
        <p:nvSpPr>
          <p:cNvPr id="3" name="Content Placeholder 2">
            <a:extLst>
              <a:ext uri="{FF2B5EF4-FFF2-40B4-BE49-F238E27FC236}">
                <a16:creationId xmlns:a16="http://schemas.microsoft.com/office/drawing/2014/main" id="{5E4E6069-4DF0-4EAD-981B-31E01683F013}"/>
              </a:ext>
            </a:extLst>
          </p:cNvPr>
          <p:cNvSpPr>
            <a:spLocks noGrp="1"/>
          </p:cNvSpPr>
          <p:nvPr>
            <p:ph idx="1"/>
          </p:nvPr>
        </p:nvSpPr>
        <p:spPr>
          <a:xfrm>
            <a:off x="1285240" y="1997613"/>
            <a:ext cx="9223326" cy="3772252"/>
          </a:xfrm>
        </p:spPr>
        <p:txBody>
          <a:bodyPr anchor="t">
            <a:normAutofit/>
          </a:bodyPr>
          <a:lstStyle/>
          <a:p>
            <a:r>
              <a:rPr lang="en-US" sz="2000" dirty="0"/>
              <a:t>ASOSIASI DOSEN ILMU ADAN (ADIA) TERDIRI DARI BERBAGAI DISIPLIN ILMU. KERAGAMAN INI MERUPAKAN SEBUAH KEKUATAN UNTUK MENGEMBANGKAN DISPLIN ILMU DALAM FAKULTAS ADAB SEBAGAI INTREDISPILNER</a:t>
            </a:r>
          </a:p>
          <a:p>
            <a:r>
              <a:rPr lang="en-US" sz="2000" dirty="0"/>
              <a:t>PROGRAM STUDI PENDIDIKAN SEJARAH DAN KEBUDAYAAN ISLAM MENGUBAH PROFILE LULUSAN DAN MERESTRUKRISASI KURIKULUM YANG DISESUAIKAN DENGAN PERKEMBANGAN ILMU PENGETAHUAN YANG SUDAH MENGARAH PADA INTERDISIPLENER DAN TRANSDISIPLENER</a:t>
            </a:r>
          </a:p>
          <a:p>
            <a:r>
              <a:rPr lang="en-US" sz="2000" dirty="0"/>
              <a:t>PERSEPKTIF SEJARAH INTELEKTUAL (INTELLECTUAL HISTORY), SEJARAH SOSIAL (SOCIAL HISTORY), SEJARAH KEBUDAYAAN (CULTURAL HISTORY) DAPAT MEMPERKUAT TRADISI PERSEPKETIF SEJARAH POLITIK (POLITICAL HISTORY) DALAM KAJIAN SEJARAH DAN KEBUDAYAAN ISLAM   </a:t>
            </a:r>
          </a:p>
          <a:p>
            <a:endParaRPr lang="en-ID" sz="1500" dirty="0"/>
          </a:p>
        </p:txBody>
      </p:sp>
    </p:spTree>
    <p:extLst>
      <p:ext uri="{BB962C8B-B14F-4D97-AF65-F5344CB8AC3E}">
        <p14:creationId xmlns:p14="http://schemas.microsoft.com/office/powerpoint/2010/main" val="1780921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803</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KAJIAN SEJARAH DAN KEBUDAYAAN ISLAM  PADA MASA DEPAN</vt:lpstr>
      <vt:lpstr>KEHARUSAN MENDEFINISIKAN KEMBALI KAJIAN SEJARAH DAN KEBUDAYAAN ISLAM</vt:lpstr>
      <vt:lpstr>MASALAH KONSEPTUAL SEJARAH DAN KEBUDAYAAN ISLAM</vt:lpstr>
      <vt:lpstr>ONTOLOGI SEJARAH DAN KEBUDAYAAN ISLAM</vt:lpstr>
      <vt:lpstr>ISLAM SEBAGAI LEMBAGA AGAMA</vt:lpstr>
      <vt:lpstr>ISLAM SEBAGAI DOKTRIN KEHIDUPAN</vt:lpstr>
      <vt:lpstr>ISLAM SEBAGAI PEMELUK AGAMA ISLAM</vt:lpstr>
      <vt:lpstr>MASALAH KONSEPTUAL DISIPLIN ILMU: SEJARAH DAN KEBUDAYAAN</vt:lpstr>
      <vt:lpstr>ARAH BARU KAJIAN SEJARAH DAN KEBUDAYAAN ISLAM</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KAJIAN SEJARAH DAN KEBUDAYAAN ISLAM PADA MASA DEPAN</dc:title>
  <dc:creator>Dr. Abdul Syukur, M.Hum.</dc:creator>
  <cp:lastModifiedBy>Dr. Abdul Syukur, M.Hum.</cp:lastModifiedBy>
  <cp:revision>12</cp:revision>
  <dcterms:created xsi:type="dcterms:W3CDTF">2021-07-25T22:35:38Z</dcterms:created>
  <dcterms:modified xsi:type="dcterms:W3CDTF">2021-07-31T01:05:01Z</dcterms:modified>
</cp:coreProperties>
</file>